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ms-office.legacyDiagramTex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legacyDocTextInfo.bin" ContentType="application/vnd.ms-office.legacyDocTextInfo"/>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81"/>
  </p:notesMasterIdLst>
  <p:sldIdLst>
    <p:sldId id="409" r:id="rId2"/>
    <p:sldId id="408" r:id="rId3"/>
    <p:sldId id="407" r:id="rId4"/>
    <p:sldId id="343" r:id="rId5"/>
    <p:sldId id="413" r:id="rId6"/>
    <p:sldId id="411" r:id="rId7"/>
    <p:sldId id="259" r:id="rId8"/>
    <p:sldId id="272" r:id="rId9"/>
    <p:sldId id="273" r:id="rId10"/>
    <p:sldId id="345" r:id="rId11"/>
    <p:sldId id="274" r:id="rId12"/>
    <p:sldId id="346" r:id="rId13"/>
    <p:sldId id="336" r:id="rId14"/>
    <p:sldId id="275" r:id="rId15"/>
    <p:sldId id="348" r:id="rId16"/>
    <p:sldId id="347" r:id="rId17"/>
    <p:sldId id="353" r:id="rId18"/>
    <p:sldId id="399" r:id="rId19"/>
    <p:sldId id="356" r:id="rId20"/>
    <p:sldId id="354" r:id="rId21"/>
    <p:sldId id="357" r:id="rId22"/>
    <p:sldId id="359" r:id="rId23"/>
    <p:sldId id="360" r:id="rId24"/>
    <p:sldId id="362" r:id="rId25"/>
    <p:sldId id="361" r:id="rId26"/>
    <p:sldId id="416" r:id="rId27"/>
    <p:sldId id="417" r:id="rId28"/>
    <p:sldId id="418" r:id="rId29"/>
    <p:sldId id="414" r:id="rId30"/>
    <p:sldId id="419" r:id="rId31"/>
    <p:sldId id="415" r:id="rId32"/>
    <p:sldId id="372" r:id="rId33"/>
    <p:sldId id="341" r:id="rId34"/>
    <p:sldId id="376" r:id="rId35"/>
    <p:sldId id="393" r:id="rId36"/>
    <p:sldId id="377" r:id="rId37"/>
    <p:sldId id="378" r:id="rId38"/>
    <p:sldId id="379" r:id="rId39"/>
    <p:sldId id="380" r:id="rId40"/>
    <p:sldId id="390" r:id="rId41"/>
    <p:sldId id="391" r:id="rId42"/>
    <p:sldId id="381" r:id="rId43"/>
    <p:sldId id="382" r:id="rId44"/>
    <p:sldId id="397" r:id="rId45"/>
    <p:sldId id="394" r:id="rId46"/>
    <p:sldId id="396" r:id="rId47"/>
    <p:sldId id="395" r:id="rId48"/>
    <p:sldId id="384" r:id="rId49"/>
    <p:sldId id="392" r:id="rId50"/>
    <p:sldId id="383" r:id="rId51"/>
    <p:sldId id="420" r:id="rId52"/>
    <p:sldId id="421" r:id="rId53"/>
    <p:sldId id="422" r:id="rId54"/>
    <p:sldId id="423" r:id="rId55"/>
    <p:sldId id="424" r:id="rId56"/>
    <p:sldId id="437" r:id="rId57"/>
    <p:sldId id="438" r:id="rId58"/>
    <p:sldId id="387" r:id="rId59"/>
    <p:sldId id="386" r:id="rId60"/>
    <p:sldId id="426" r:id="rId61"/>
    <p:sldId id="427" r:id="rId62"/>
    <p:sldId id="428" r:id="rId63"/>
    <p:sldId id="439" r:id="rId64"/>
    <p:sldId id="429" r:id="rId65"/>
    <p:sldId id="430" r:id="rId66"/>
    <p:sldId id="441" r:id="rId67"/>
    <p:sldId id="442" r:id="rId68"/>
    <p:sldId id="443" r:id="rId69"/>
    <p:sldId id="444" r:id="rId70"/>
    <p:sldId id="445" r:id="rId71"/>
    <p:sldId id="446" r:id="rId72"/>
    <p:sldId id="447" r:id="rId73"/>
    <p:sldId id="431" r:id="rId74"/>
    <p:sldId id="432" r:id="rId75"/>
    <p:sldId id="433" r:id="rId76"/>
    <p:sldId id="434" r:id="rId77"/>
    <p:sldId id="435" r:id="rId78"/>
    <p:sldId id="436" r:id="rId79"/>
    <p:sldId id="440" r:id="rId8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6600"/>
    <a:srgbClr val="00CC00"/>
    <a:srgbClr val="FF3300"/>
    <a:srgbClr val="F9F9F9"/>
    <a:srgbClr val="FFFFED"/>
    <a:srgbClr val="FFFFE5"/>
    <a:srgbClr val="DDDDD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683" autoAdjust="0"/>
  </p:normalViewPr>
  <p:slideViewPr>
    <p:cSldViewPr>
      <p:cViewPr>
        <p:scale>
          <a:sx n="66" d="100"/>
          <a:sy n="66" d="100"/>
        </p:scale>
        <p:origin x="-1284" y="-8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06/relationships/legacyDocTextInfo" Target="legacyDocTextInfo.bin"/></Relationships>
</file>

<file path=ppt/drawings/_rels/vmlDrawing1.vml.rels><?xml version="1.0" encoding="UTF-8" standalone="yes"?>
<Relationships xmlns="http://schemas.openxmlformats.org/package/2006/relationships"><Relationship Id="rId3" Type="http://schemas.microsoft.com/office/2006/relationships/legacyDiagramText" Target="legacyDiagramText3.bin"/><Relationship Id="rId2" Type="http://schemas.microsoft.com/office/2006/relationships/legacyDiagramText" Target="legacyDiagramText2.bin"/><Relationship Id="rId1" Type="http://schemas.microsoft.com/office/2006/relationships/legacyDiagramText" Target="legacyDiagramText1.bin"/><Relationship Id="rId6" Type="http://schemas.microsoft.com/office/2006/relationships/legacyDiagramText" Target="legacyDiagramText6.bin"/><Relationship Id="rId5" Type="http://schemas.microsoft.com/office/2006/relationships/legacyDiagramText" Target="legacyDiagramText5.bin"/><Relationship Id="rId4" Type="http://schemas.microsoft.com/office/2006/relationships/legacyDiagramText" Target="legacyDiagramText4.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C6A6F7-AC1F-4EE3-AEB4-7DD774574D1A}" type="datetimeFigureOut">
              <a:rPr lang="zh-CN" altLang="en-US" smtClean="0"/>
              <a:pPr/>
              <a:t>2014-9-15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329F26-6EC8-4FE4-B744-7980D1C6786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A329F26-6EC8-4FE4-B744-7980D1C67867}" type="slidenum">
              <a:rPr lang="zh-CN" altLang="en-US" smtClean="0"/>
              <a:pPr/>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A329F26-6EC8-4FE4-B744-7980D1C67867}" type="slidenum">
              <a:rPr lang="zh-CN" altLang="en-US" smtClean="0"/>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A329F26-6EC8-4FE4-B744-7980D1C67867}" type="slidenum">
              <a:rPr lang="zh-CN" altLang="en-US" smtClean="0"/>
              <a:pPr/>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A329F26-6EC8-4FE4-B744-7980D1C67867}" type="slidenum">
              <a:rPr lang="zh-CN" altLang="en-US" smtClean="0"/>
              <a:pPr/>
              <a:t>62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83299" name="Rectangle 3"/>
          <p:cNvSpPr>
            <a:spLocks noGrp="1" noChangeArrowheads="1"/>
          </p:cNvSpPr>
          <p:nvPr>
            <p:ph type="ctrTitle"/>
          </p:nvPr>
        </p:nvSpPr>
        <p:spPr bwMode="auto">
          <a:xfrm>
            <a:off x="685800" y="2130425"/>
            <a:ext cx="7772400" cy="1470025"/>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b="1">
                <a:ea typeface="黑体" pitchFamily="2" charset="-122"/>
              </a:defRPr>
            </a:lvl1pPr>
          </a:lstStyle>
          <a:p>
            <a:r>
              <a:rPr lang="zh-CN" altLang="en-US"/>
              <a:t>单击此处编辑母版标题样式</a:t>
            </a:r>
          </a:p>
        </p:txBody>
      </p:sp>
      <p:sp>
        <p:nvSpPr>
          <p:cNvPr id="183300" name="Rectangle 4"/>
          <p:cNvSpPr>
            <a:spLocks noGrp="1" noChangeArrowheads="1"/>
          </p:cNvSpPr>
          <p:nvPr>
            <p:ph type="subTitle" idx="1"/>
          </p:nvPr>
        </p:nvSpPr>
        <p:spPr>
          <a:xfrm>
            <a:off x="1371600" y="3886200"/>
            <a:ext cx="6400800" cy="1752600"/>
          </a:xfrm>
        </p:spPr>
        <p:txBody>
          <a:bodyPr/>
          <a:lstStyle>
            <a:lvl1pPr marL="0" indent="0" algn="r">
              <a:buFontTx/>
              <a:buNone/>
              <a:defRPr>
                <a:ea typeface="楷体_GB2312" pitchFamily="49" charset="-122"/>
              </a:defRPr>
            </a:lvl1pPr>
          </a:lstStyle>
          <a:p>
            <a:r>
              <a:rPr lang="zh-CN" altLang="en-US"/>
              <a:t>单击此处编辑母版副标题样式</a:t>
            </a:r>
          </a:p>
        </p:txBody>
      </p:sp>
      <p:sp>
        <p:nvSpPr>
          <p:cNvPr id="5"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ltLang="zh-CN"/>
          </a:p>
        </p:txBody>
      </p:sp>
      <p:sp>
        <p:nvSpPr>
          <p:cNvPr id="6" name="Rectangle 6"/>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ltLang="zh-CN"/>
          </a:p>
        </p:txBody>
      </p:sp>
      <p:sp>
        <p:nvSpPr>
          <p:cNvPr id="7" name="Rectangle 7"/>
          <p:cNvSpPr>
            <a:spLocks noGrp="1" noChangeArrowheads="1"/>
          </p:cNvSpPr>
          <p:nvPr>
            <p:ph type="sldNum" sz="quarter" idx="12"/>
          </p:nvPr>
        </p:nvSpPr>
        <p:spPr>
          <a:xfrm>
            <a:off x="6553200" y="6245225"/>
            <a:ext cx="2133600" cy="476250"/>
          </a:xfrm>
          <a:prstGeom prst="rect">
            <a:avLst/>
          </a:prstGeom>
        </p:spPr>
        <p:txBody>
          <a:bodyPr/>
          <a:lstStyle>
            <a:lvl1pPr algn="r">
              <a:defRPr kumimoji="0" smtClean="0">
                <a:latin typeface="+mn-lt"/>
              </a:defRPr>
            </a:lvl1pPr>
          </a:lstStyle>
          <a:p>
            <a:pPr>
              <a:defRPr/>
            </a:pPr>
            <a:fld id="{0A292DF4-EBCC-42B1-B005-CF0901A480E6}"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213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21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914400"/>
            <a:ext cx="3810000"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14400"/>
            <a:ext cx="3810000"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a:xfrm>
            <a:off x="0" y="6477000"/>
            <a:ext cx="2286000" cy="381000"/>
          </a:xfrm>
          <a:prstGeom prst="rect">
            <a:avLst/>
          </a:prstGeom>
        </p:spPr>
        <p:txBody>
          <a:bodyPr/>
          <a:lstStyle>
            <a:lvl1pPr>
              <a:defRPr smtClean="0"/>
            </a:lvl1pPr>
          </a:lstStyle>
          <a:p>
            <a:pPr>
              <a:defRPr/>
            </a:pPr>
            <a:r>
              <a:rPr lang="zh-CN" altLang="en-US"/>
              <a:t>绪论</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914400"/>
            <a:ext cx="3810000"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14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581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914400"/>
            <a:ext cx="77724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5800" y="3581400"/>
            <a:ext cx="77724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a:xfrm>
            <a:off x="0" y="6477000"/>
            <a:ext cx="2286000" cy="381000"/>
          </a:xfrm>
          <a:prstGeom prst="rect">
            <a:avLst/>
          </a:prstGeom>
        </p:spPr>
        <p:txBody>
          <a:bodyPr/>
          <a:lstStyle>
            <a:lvl1pPr>
              <a:defRPr smtClean="0"/>
            </a:lvl1pPr>
          </a:lstStyle>
          <a:p>
            <a:pPr>
              <a:defRPr/>
            </a:pPr>
            <a:r>
              <a:rPr lang="zh-CN" altLang="en-US"/>
              <a:t>绪论</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213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914400"/>
            <a:ext cx="3810000"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14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581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914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14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5800" y="3581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581400"/>
            <a:ext cx="3810000" cy="2514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1625" y="1752600"/>
            <a:ext cx="4194175" cy="42703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752600"/>
            <a:ext cx="4194175" cy="4270375"/>
          </a:xfrm>
        </p:spPr>
        <p:txBody>
          <a:bodyPr/>
          <a:lstStyle/>
          <a:p>
            <a:pPr lvl="0"/>
            <a:endParaRPr lang="zh-CN" altLang="en-US" noProof="0" smtClean="0"/>
          </a:p>
        </p:txBody>
      </p:sp>
      <p:sp>
        <p:nvSpPr>
          <p:cNvPr id="5" name="Rectangle 4"/>
          <p:cNvSpPr>
            <a:spLocks noGrp="1" noChangeArrowheads="1"/>
          </p:cNvSpPr>
          <p:nvPr>
            <p:ph type="dt" sz="half" idx="10"/>
          </p:nvPr>
        </p:nvSpPr>
        <p:spPr>
          <a:xfrm>
            <a:off x="301625" y="6172200"/>
            <a:ext cx="2289175"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172200"/>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172200"/>
            <a:ext cx="2289175" cy="476250"/>
          </a:xfrm>
          <a:prstGeom prst="rect">
            <a:avLst/>
          </a:prstGeom>
          <a:ln/>
        </p:spPr>
        <p:txBody>
          <a:bodyPr/>
          <a:lstStyle>
            <a:lvl1pPr>
              <a:defRPr/>
            </a:lvl1pPr>
          </a:lstStyle>
          <a:p>
            <a:pPr>
              <a:defRPr/>
            </a:pPr>
            <a:fld id="{28646949-1A4D-4DC0-AB32-265CF405AD2E}"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9144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14400"/>
            <a:ext cx="3810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a:xfrm>
            <a:off x="0" y="6477000"/>
            <a:ext cx="2286000" cy="381000"/>
          </a:xfrm>
          <a:prstGeom prst="rect">
            <a:avLst/>
          </a:prstGeom>
        </p:spPr>
        <p:txBody>
          <a:bodyPr/>
          <a:lstStyle>
            <a:lvl1pPr>
              <a:defRPr smtClean="0"/>
            </a:lvl1pPr>
          </a:lstStyle>
          <a:p>
            <a:pPr>
              <a:defRPr/>
            </a:pPr>
            <a:r>
              <a:rPr lang="zh-CN" altLang="en-US"/>
              <a:t>绪论</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914400"/>
            <a:ext cx="7772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2275" name="Rectangle 3"/>
          <p:cNvSpPr>
            <a:spLocks noChangeArrowheads="1"/>
          </p:cNvSpPr>
          <p:nvPr/>
        </p:nvSpPr>
        <p:spPr bwMode="auto">
          <a:xfrm>
            <a:off x="0" y="228600"/>
            <a:ext cx="9144000" cy="76200"/>
          </a:xfrm>
          <a:prstGeom prst="rect">
            <a:avLst/>
          </a:prstGeom>
          <a:gradFill rotWithShape="1">
            <a:gsLst>
              <a:gs pos="0">
                <a:srgbClr val="3366FF"/>
              </a:gs>
              <a:gs pos="100000">
                <a:schemeClr val="bg1"/>
              </a:gs>
            </a:gsLst>
            <a:lin ang="5400000" scaled="1"/>
          </a:gradFill>
          <a:ln w="9525">
            <a:solidFill>
              <a:schemeClr val="tx1"/>
            </a:solidFill>
            <a:miter lim="800000"/>
            <a:headEnd/>
            <a:tailEnd/>
          </a:ln>
          <a:effectLst/>
        </p:spPr>
        <p:txBody>
          <a:bodyPr wrap="none" anchor="ctr"/>
          <a:lstStyle/>
          <a:p>
            <a:pPr>
              <a:defRPr/>
            </a:pPr>
            <a:endParaRPr lang="zh-CN" altLang="en-US"/>
          </a:p>
        </p:txBody>
      </p:sp>
      <p:pic>
        <p:nvPicPr>
          <p:cNvPr id="1028" name="Picture 5" descr="校徽2n 拷贝"/>
          <p:cNvPicPr>
            <a:picLocks noChangeAspect="1" noChangeArrowheads="1"/>
          </p:cNvPicPr>
          <p:nvPr/>
        </p:nvPicPr>
        <p:blipFill>
          <a:blip r:embed="rId20" cstate="print"/>
          <a:srcRect/>
          <a:stretch>
            <a:fillRect/>
          </a:stretch>
        </p:blipFill>
        <p:spPr bwMode="auto">
          <a:xfrm>
            <a:off x="8459788" y="6096000"/>
            <a:ext cx="684212" cy="762000"/>
          </a:xfrm>
          <a:prstGeom prst="rect">
            <a:avLst/>
          </a:prstGeom>
          <a:noFill/>
          <a:ln w="9525">
            <a:noFill/>
            <a:miter lim="800000"/>
            <a:headEnd/>
            <a:tailEnd/>
          </a:ln>
        </p:spPr>
      </p:pic>
      <p:pic>
        <p:nvPicPr>
          <p:cNvPr id="1029" name="Picture 6" descr="swjtu-blue"/>
          <p:cNvPicPr>
            <a:picLocks noChangeAspect="1" noChangeArrowheads="1"/>
          </p:cNvPicPr>
          <p:nvPr/>
        </p:nvPicPr>
        <p:blipFill>
          <a:blip r:embed="rId21" cstate="print"/>
          <a:srcRect/>
          <a:stretch>
            <a:fillRect/>
          </a:stretch>
        </p:blipFill>
        <p:spPr bwMode="auto">
          <a:xfrm>
            <a:off x="6477000" y="6457950"/>
            <a:ext cx="1828800" cy="400050"/>
          </a:xfrm>
          <a:prstGeom prst="rect">
            <a:avLst/>
          </a:prstGeom>
          <a:noFill/>
          <a:ln w="9525">
            <a:noFill/>
            <a:miter lim="800000"/>
            <a:headEnd/>
            <a:tailEnd/>
          </a:ln>
        </p:spPr>
      </p:pic>
      <p:sp>
        <p:nvSpPr>
          <p:cNvPr id="182279" name="Rectangle 7"/>
          <p:cNvSpPr>
            <a:spLocks noChangeArrowheads="1"/>
          </p:cNvSpPr>
          <p:nvPr/>
        </p:nvSpPr>
        <p:spPr bwMode="auto">
          <a:xfrm>
            <a:off x="0" y="6308725"/>
            <a:ext cx="8316913" cy="93663"/>
          </a:xfrm>
          <a:prstGeom prst="rect">
            <a:avLst/>
          </a:prstGeom>
          <a:gradFill rotWithShape="1">
            <a:gsLst>
              <a:gs pos="0">
                <a:schemeClr val="bg1"/>
              </a:gs>
              <a:gs pos="100000">
                <a:srgbClr val="0033CC"/>
              </a:gs>
            </a:gsLst>
            <a:lin ang="5400000" scaled="1"/>
          </a:gradFill>
          <a:ln w="9525">
            <a:solidFill>
              <a:schemeClr val="tx1"/>
            </a:solidFill>
            <a:miter lim="800000"/>
            <a:headEnd/>
            <a:tailEnd/>
          </a:ln>
          <a:effectLst/>
        </p:spPr>
        <p:txBody>
          <a:bodyPr wrap="none" anchor="ctr"/>
          <a:lstStyle/>
          <a:p>
            <a:pPr>
              <a:defRPr/>
            </a:pPr>
            <a:endParaRPr lang="zh-CN" altLang="en-US"/>
          </a:p>
        </p:txBody>
      </p:sp>
      <p:grpSp>
        <p:nvGrpSpPr>
          <p:cNvPr id="1031" name="Group 1030"/>
          <p:cNvGrpSpPr>
            <a:grpSpLocks/>
          </p:cNvGrpSpPr>
          <p:nvPr userDrawn="1"/>
        </p:nvGrpSpPr>
        <p:grpSpPr bwMode="auto">
          <a:xfrm>
            <a:off x="468313" y="6524625"/>
            <a:ext cx="5895975" cy="252413"/>
            <a:chOff x="805" y="4065"/>
            <a:chExt cx="3714" cy="159"/>
          </a:xfrm>
        </p:grpSpPr>
        <p:sp>
          <p:nvSpPr>
            <p:cNvPr id="9" name="AutoShape 1032">
              <a:hlinkClick r:id="" action="ppaction://hlinkshowjump?jump=nextslide" highlightClick="1"/>
            </p:cNvPr>
            <p:cNvSpPr>
              <a:spLocks noChangeArrowheads="1"/>
            </p:cNvSpPr>
            <p:nvPr/>
          </p:nvSpPr>
          <p:spPr bwMode="auto">
            <a:xfrm>
              <a:off x="3991" y="4065"/>
              <a:ext cx="528" cy="159"/>
            </a:xfrm>
            <a:prstGeom prst="actionButtonBlank">
              <a:avLst/>
            </a:prstGeom>
            <a:solidFill>
              <a:schemeClr val="accent1"/>
            </a:solidFill>
            <a:ln w="9525">
              <a:noFill/>
              <a:miter lim="800000"/>
              <a:headEnd/>
              <a:tailEnd/>
            </a:ln>
          </p:spPr>
          <p:txBody>
            <a:bodyPr wrap="none" anchor="ctr"/>
            <a:lstStyle/>
            <a:p>
              <a:pPr>
                <a:defRPr/>
              </a:pPr>
              <a:r>
                <a:rPr lang="zh-CN" altLang="en-US" sz="1400" dirty="0">
                  <a:solidFill>
                    <a:schemeClr val="accent2"/>
                  </a:solidFill>
                  <a:latin typeface="楷体_GB2312" pitchFamily="49" charset="-122"/>
                  <a:ea typeface="楷体_GB2312" pitchFamily="49" charset="-122"/>
                </a:rPr>
                <a:t>下一页</a:t>
              </a:r>
            </a:p>
          </p:txBody>
        </p:sp>
        <p:sp>
          <p:nvSpPr>
            <p:cNvPr id="10" name="AutoShape 1033">
              <a:hlinkClick r:id="" action="ppaction://hlinkshowjump?jump=previousslide" highlightClick="1"/>
            </p:cNvPr>
            <p:cNvSpPr>
              <a:spLocks noChangeArrowheads="1"/>
            </p:cNvSpPr>
            <p:nvPr/>
          </p:nvSpPr>
          <p:spPr bwMode="auto">
            <a:xfrm>
              <a:off x="3463" y="4065"/>
              <a:ext cx="528" cy="159"/>
            </a:xfrm>
            <a:prstGeom prst="actionButtonBlank">
              <a:avLst/>
            </a:prstGeom>
            <a:solidFill>
              <a:schemeClr val="accent1"/>
            </a:solidFill>
            <a:ln w="9525">
              <a:noFill/>
              <a:miter lim="800000"/>
              <a:headEnd/>
              <a:tailEnd/>
            </a:ln>
          </p:spPr>
          <p:txBody>
            <a:bodyPr wrap="none" anchor="ctr"/>
            <a:lstStyle/>
            <a:p>
              <a:pPr>
                <a:defRPr/>
              </a:pPr>
              <a:r>
                <a:rPr lang="zh-CN" altLang="en-US" sz="1400" dirty="0">
                  <a:solidFill>
                    <a:schemeClr val="accent2"/>
                  </a:solidFill>
                  <a:ea typeface="楷体_GB2312" pitchFamily="49" charset="-122"/>
                </a:rPr>
                <a:t>上一页</a:t>
              </a:r>
              <a:r>
                <a:rPr lang="zh-CN" altLang="en-US" dirty="0">
                  <a:solidFill>
                    <a:schemeClr val="accent2"/>
                  </a:solidFill>
                </a:rPr>
                <a:t> </a:t>
              </a:r>
            </a:p>
          </p:txBody>
        </p:sp>
        <p:sp>
          <p:nvSpPr>
            <p:cNvPr id="11" name="AutoShape 1034">
              <a:hlinkClick r:id="" action="ppaction://hlinkshowjump?jump=firstslide" highlightClick="1"/>
            </p:cNvPr>
            <p:cNvSpPr>
              <a:spLocks noChangeArrowheads="1"/>
            </p:cNvSpPr>
            <p:nvPr/>
          </p:nvSpPr>
          <p:spPr bwMode="auto">
            <a:xfrm>
              <a:off x="2942" y="4065"/>
              <a:ext cx="528" cy="159"/>
            </a:xfrm>
            <a:prstGeom prst="actionButtonBlank">
              <a:avLst/>
            </a:prstGeom>
            <a:solidFill>
              <a:schemeClr val="accent1"/>
            </a:solidFill>
            <a:ln w="9525">
              <a:noFill/>
              <a:miter lim="800000"/>
              <a:headEnd/>
              <a:tailEnd/>
            </a:ln>
          </p:spPr>
          <p:txBody>
            <a:bodyPr wrap="none" anchor="ctr"/>
            <a:lstStyle/>
            <a:p>
              <a:pPr>
                <a:defRPr/>
              </a:pPr>
              <a:r>
                <a:rPr lang="zh-CN" altLang="en-US" sz="1400" dirty="0">
                  <a:solidFill>
                    <a:schemeClr val="accent2"/>
                  </a:solidFill>
                  <a:ea typeface="楷体_GB2312" pitchFamily="49" charset="-122"/>
                </a:rPr>
                <a:t>本章首页</a:t>
              </a:r>
            </a:p>
          </p:txBody>
        </p:sp>
        <p:sp>
          <p:nvSpPr>
            <p:cNvPr id="12" name="AutoShape 1035">
              <a:hlinkClick r:id="" action="ppaction://noaction" highlightClick="1"/>
              <a:hlinkHover r:id="" action="ppaction://hlinkshowjump?jump=nextslide"/>
            </p:cNvPr>
            <p:cNvSpPr>
              <a:spLocks noChangeArrowheads="1"/>
            </p:cNvSpPr>
            <p:nvPr/>
          </p:nvSpPr>
          <p:spPr bwMode="auto">
            <a:xfrm>
              <a:off x="805" y="4065"/>
              <a:ext cx="2166" cy="159"/>
            </a:xfrm>
            <a:prstGeom prst="actionButtonBlank">
              <a:avLst/>
            </a:prstGeom>
            <a:solidFill>
              <a:schemeClr val="accent1"/>
            </a:solidFill>
            <a:ln w="9525">
              <a:noFill/>
              <a:miter lim="800000"/>
              <a:headEnd/>
              <a:tailEnd/>
            </a:ln>
          </p:spPr>
          <p:txBody>
            <a:bodyPr wrap="none" anchor="ctr"/>
            <a:lstStyle/>
            <a:p>
              <a:pPr>
                <a:defRPr/>
              </a:pPr>
              <a:r>
                <a:rPr lang="en-US" altLang="zh-CN" sz="1400" dirty="0">
                  <a:solidFill>
                    <a:schemeClr val="accent2"/>
                  </a:solidFill>
                </a:rPr>
                <a:t> Engineering Materials      MAT,SWJTU</a:t>
              </a:r>
            </a:p>
          </p:txBody>
        </p:sp>
      </p:grpSp>
    </p:spTree>
  </p:cSld>
  <p:clrMap bg1="lt1" tx1="dk1" bg2="lt2" tx2="dk2" accent1="accent1" accent2="accent2" accent3="accent3" accent4="accent4" accent5="accent5" accent6="accent6" hlink="hlink" folHlink="folHlink"/>
  <p:sldLayoutIdLst>
    <p:sldLayoutId id="2147483690" r:id="rId1"/>
    <p:sldLayoutId id="2147483677" r:id="rId2"/>
    <p:sldLayoutId id="2147483678" r:id="rId3"/>
    <p:sldLayoutId id="2147483679" r:id="rId4"/>
    <p:sldLayoutId id="2147483691" r:id="rId5"/>
    <p:sldLayoutId id="2147483680" r:id="rId6"/>
    <p:sldLayoutId id="2147483681" r:id="rId7"/>
    <p:sldLayoutId id="2147483682" r:id="rId8"/>
    <p:sldLayoutId id="2147483683" r:id="rId9"/>
    <p:sldLayoutId id="2147483684" r:id="rId10"/>
    <p:sldLayoutId id="2147483685" r:id="rId11"/>
    <p:sldLayoutId id="2147483692" r:id="rId12"/>
    <p:sldLayoutId id="2147483686" r:id="rId13"/>
    <p:sldLayoutId id="2147483693" r:id="rId14"/>
    <p:sldLayoutId id="2147483687" r:id="rId15"/>
    <p:sldLayoutId id="2147483688" r:id="rId16"/>
    <p:sldLayoutId id="2147483689" r:id="rId17"/>
    <p:sldLayoutId id="2147483694" r:id="rId18"/>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chiculture.net/0503/html/d01/0503d01.html"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cache.baidu.com/c?word=%BF%FB;%AA%BA;%B5o%A9%FA&amp;url=http://163.17.79.102/%A4%A4%B0%EA%A4j%A6%CA%AC%EC/Content.asp?ID=39426"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6.xml"/><Relationship Id="rId4" Type="http://schemas.openxmlformats.org/officeDocument/2006/relationships/image" Target="../media/image62.jpeg"/></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6.xml"/><Relationship Id="rId5" Type="http://schemas.openxmlformats.org/officeDocument/2006/relationships/image" Target="../media/image72.jpeg"/><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audio" Target="../media/audio1.wav"/><Relationship Id="rId1" Type="http://schemas.openxmlformats.org/officeDocument/2006/relationships/slideLayout" Target="../slideLayouts/slideLayout17.xml"/><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7.xml"/><Relationship Id="rId5" Type="http://schemas.openxmlformats.org/officeDocument/2006/relationships/image" Target="../media/image77.jpeg"/><Relationship Id="rId4" Type="http://schemas.openxmlformats.org/officeDocument/2006/relationships/image" Target="../media/image76.jpe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 Id="rId5" Type="http://schemas.openxmlformats.org/officeDocument/2006/relationships/image" Target="../media/image85.jpeg"/><Relationship Id="rId4" Type="http://schemas.openxmlformats.org/officeDocument/2006/relationships/image" Target="../media/image84.jpe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5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vmlDrawing" Target="../drawings/vmlDrawing1.v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jpeg"/><Relationship Id="rId4" Type="http://schemas.openxmlformats.org/officeDocument/2006/relationships/image" Target="../media/image106.jpeg"/></Relationships>
</file>

<file path=ppt/slides/_rels/slide6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7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subTitle" idx="1"/>
          </p:nvPr>
        </p:nvSpPr>
        <p:spPr>
          <a:xfrm>
            <a:off x="1403648" y="2276872"/>
            <a:ext cx="6696075" cy="719137"/>
          </a:xfrm>
        </p:spPr>
        <p:txBody>
          <a:bodyPr/>
          <a:lstStyle/>
          <a:p>
            <a:pPr algn="ctr" eaLnBrk="1" hangingPunct="1"/>
            <a:r>
              <a:rPr lang="zh-CN" altLang="en-US" sz="7200" b="1" dirty="0" smtClean="0">
                <a:solidFill>
                  <a:srgbClr val="006600"/>
                </a:solidFill>
                <a:latin typeface="隶书" pitchFamily="49" charset="-122"/>
                <a:ea typeface="隶书" pitchFamily="49" charset="-122"/>
              </a:rPr>
              <a:t>工 程 材 料</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228600" y="457200"/>
            <a:ext cx="4267200" cy="6096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zh-CN" sz="2800" b="1" smtClean="0">
                <a:solidFill>
                  <a:schemeClr val="tx1"/>
                </a:solidFill>
                <a:ea typeface="幼圆" pitchFamily="49" charset="-122"/>
              </a:rPr>
              <a:t> </a:t>
            </a:r>
            <a:r>
              <a:rPr lang="zh-CN" altLang="en-US" sz="2800" b="1" smtClean="0">
                <a:solidFill>
                  <a:schemeClr val="tx1"/>
                </a:solidFill>
                <a:latin typeface="幼圆" pitchFamily="49" charset="-122"/>
                <a:ea typeface="幼圆" pitchFamily="49" charset="-122"/>
              </a:rPr>
              <a:t>金属的出现</a:t>
            </a:r>
          </a:p>
        </p:txBody>
      </p:sp>
      <p:sp>
        <p:nvSpPr>
          <p:cNvPr id="197635" name="Rectangle 3"/>
          <p:cNvSpPr>
            <a:spLocks noGrp="1" noChangeArrowheads="1"/>
          </p:cNvSpPr>
          <p:nvPr>
            <p:ph type="body" sz="half" idx="1"/>
          </p:nvPr>
        </p:nvSpPr>
        <p:spPr>
          <a:xfrm>
            <a:off x="457200" y="1295400"/>
            <a:ext cx="5105400" cy="2971800"/>
          </a:xfrm>
        </p:spPr>
        <p:txBody>
          <a:bodyPr/>
          <a:lstStyle/>
          <a:p>
            <a:pPr eaLnBrk="1" hangingPunct="1">
              <a:lnSpc>
                <a:spcPct val="120000"/>
              </a:lnSpc>
              <a:buClr>
                <a:schemeClr val="tx1"/>
              </a:buClr>
              <a:buFont typeface="Wingdings" pitchFamily="2" charset="2"/>
              <a:buChar char="q"/>
            </a:pPr>
            <a:r>
              <a:rPr lang="zh-CN" altLang="en-US" sz="2400" smtClean="0">
                <a:solidFill>
                  <a:srgbClr val="333399"/>
                </a:solidFill>
                <a:ea typeface="幼圆" pitchFamily="49" charset="-122"/>
              </a:rPr>
              <a:t>天然金与铜被用作工具与武器，开始了人类金属的使用。</a:t>
            </a:r>
          </a:p>
          <a:p>
            <a:pPr eaLnBrk="1" hangingPunct="1">
              <a:lnSpc>
                <a:spcPct val="120000"/>
              </a:lnSpc>
              <a:buClr>
                <a:schemeClr val="tx1"/>
              </a:buClr>
              <a:buFont typeface="Wingdings" pitchFamily="2" charset="2"/>
              <a:buChar char="q"/>
            </a:pPr>
            <a:r>
              <a:rPr lang="zh-CN" altLang="en-US" sz="2400" smtClean="0">
                <a:solidFill>
                  <a:srgbClr val="333399"/>
                </a:solidFill>
                <a:ea typeface="幼圆" pitchFamily="49" charset="-122"/>
              </a:rPr>
              <a:t>熔炼和锤击改变了铜的性能－材料开始发展</a:t>
            </a:r>
          </a:p>
          <a:p>
            <a:pPr eaLnBrk="1" hangingPunct="1">
              <a:lnSpc>
                <a:spcPct val="120000"/>
              </a:lnSpc>
              <a:buClr>
                <a:schemeClr val="tx1"/>
              </a:buClr>
              <a:buFont typeface="Wingdings" pitchFamily="2" charset="2"/>
              <a:buChar char="q"/>
            </a:pPr>
            <a:r>
              <a:rPr lang="zh-CN" altLang="en-US" sz="2400" smtClean="0">
                <a:solidFill>
                  <a:srgbClr val="333399"/>
                </a:solidFill>
                <a:ea typeface="幼圆" pitchFamily="49" charset="-122"/>
              </a:rPr>
              <a:t>金属铸造工艺－人们得到了他们需要的形状。</a:t>
            </a:r>
          </a:p>
        </p:txBody>
      </p:sp>
      <p:sp>
        <p:nvSpPr>
          <p:cNvPr id="197641" name="Rectangle 9"/>
          <p:cNvSpPr>
            <a:spLocks noChangeArrowheads="1"/>
          </p:cNvSpPr>
          <p:nvPr/>
        </p:nvSpPr>
        <p:spPr bwMode="auto">
          <a:xfrm>
            <a:off x="1905000" y="5029200"/>
            <a:ext cx="3733800" cy="1187450"/>
          </a:xfrm>
          <a:prstGeom prst="rect">
            <a:avLst/>
          </a:prstGeom>
          <a:noFill/>
          <a:ln w="9525">
            <a:noFill/>
            <a:miter lim="800000"/>
            <a:headEnd/>
            <a:tailEnd/>
          </a:ln>
        </p:spPr>
        <p:txBody>
          <a:bodyPr>
            <a:spAutoFit/>
          </a:bodyPr>
          <a:lstStyle/>
          <a:p>
            <a:pPr algn="r"/>
            <a:r>
              <a:rPr lang="zh-CN" altLang="en-US" sz="2400" b="1">
                <a:solidFill>
                  <a:srgbClr val="0000FF"/>
                </a:solidFill>
                <a:ea typeface="幼圆" pitchFamily="49" charset="-122"/>
              </a:rPr>
              <a:t>用天然铜片卷成的铜珠</a:t>
            </a:r>
          </a:p>
          <a:p>
            <a:r>
              <a:rPr lang="zh-CN" altLang="en-US" sz="2400">
                <a:solidFill>
                  <a:srgbClr val="0000FF"/>
                </a:solidFill>
                <a:ea typeface="幼圆" pitchFamily="49" charset="-122"/>
              </a:rPr>
              <a:t>（</a:t>
            </a:r>
            <a:r>
              <a:rPr lang="en-US" altLang="zh-CN" sz="2400">
                <a:solidFill>
                  <a:srgbClr val="0000FF"/>
                </a:solidFill>
                <a:ea typeface="幼圆" pitchFamily="49" charset="-122"/>
              </a:rPr>
              <a:t>7000-8000BC</a:t>
            </a:r>
            <a:r>
              <a:rPr lang="zh-CN" altLang="en-US" sz="2400">
                <a:solidFill>
                  <a:srgbClr val="0000FF"/>
                </a:solidFill>
                <a:ea typeface="幼圆" pitchFamily="49" charset="-122"/>
              </a:rPr>
              <a:t>，伊朗西部艾利库什</a:t>
            </a:r>
            <a:r>
              <a:rPr lang="en-US" altLang="zh-CN" sz="2400">
                <a:solidFill>
                  <a:srgbClr val="0000FF"/>
                </a:solidFill>
                <a:ea typeface="幼圆" pitchFamily="49" charset="-122"/>
              </a:rPr>
              <a:t>(Ali Kosh) </a:t>
            </a:r>
            <a:r>
              <a:rPr lang="zh-CN" altLang="en-US" sz="2400">
                <a:solidFill>
                  <a:srgbClr val="0000FF"/>
                </a:solidFill>
                <a:ea typeface="幼圆" pitchFamily="49" charset="-122"/>
              </a:rPr>
              <a:t>）</a:t>
            </a:r>
          </a:p>
        </p:txBody>
      </p:sp>
      <p:pic>
        <p:nvPicPr>
          <p:cNvPr id="197646" name="Picture 14" descr="p7"/>
          <p:cNvPicPr>
            <a:picLocks noGrp="1" noChangeAspect="1" noChangeArrowheads="1"/>
          </p:cNvPicPr>
          <p:nvPr>
            <p:ph sz="quarter" idx="3"/>
          </p:nvPr>
        </p:nvPicPr>
        <p:blipFill>
          <a:blip r:embed="rId2" cstate="print"/>
          <a:srcRect/>
          <a:stretch>
            <a:fillRect/>
          </a:stretch>
        </p:blipFill>
        <p:spPr>
          <a:xfrm>
            <a:off x="5715000" y="3733800"/>
            <a:ext cx="3076575" cy="2514600"/>
          </a:xfrm>
          <a:noFill/>
        </p:spPr>
      </p:pic>
      <p:grpSp>
        <p:nvGrpSpPr>
          <p:cNvPr id="2" name="Group 16"/>
          <p:cNvGrpSpPr>
            <a:grpSpLocks/>
          </p:cNvGrpSpPr>
          <p:nvPr/>
        </p:nvGrpSpPr>
        <p:grpSpPr bwMode="auto">
          <a:xfrm>
            <a:off x="5638800" y="533400"/>
            <a:ext cx="3076575" cy="3033713"/>
            <a:chOff x="3552" y="336"/>
            <a:chExt cx="1938" cy="1911"/>
          </a:xfrm>
        </p:grpSpPr>
        <p:pic>
          <p:nvPicPr>
            <p:cNvPr id="15367" name="Picture 12" descr="stones_plate_9_10"/>
            <p:cNvPicPr>
              <a:picLocks noChangeAspect="1" noChangeArrowheads="1"/>
            </p:cNvPicPr>
            <p:nvPr/>
          </p:nvPicPr>
          <p:blipFill>
            <a:blip r:embed="rId3" cstate="print"/>
            <a:srcRect/>
            <a:stretch>
              <a:fillRect/>
            </a:stretch>
          </p:blipFill>
          <p:spPr bwMode="auto">
            <a:xfrm>
              <a:off x="3552" y="336"/>
              <a:ext cx="1938" cy="1584"/>
            </a:xfrm>
            <a:prstGeom prst="rect">
              <a:avLst/>
            </a:prstGeom>
            <a:noFill/>
            <a:ln w="9525">
              <a:noFill/>
              <a:miter lim="800000"/>
              <a:headEnd/>
              <a:tailEnd/>
            </a:ln>
          </p:spPr>
        </p:pic>
        <p:sp>
          <p:nvSpPr>
            <p:cNvPr id="15368" name="Text Box 15"/>
            <p:cNvSpPr txBox="1">
              <a:spLocks noChangeArrowheads="1"/>
            </p:cNvSpPr>
            <p:nvPr/>
          </p:nvSpPr>
          <p:spPr bwMode="auto">
            <a:xfrm>
              <a:off x="3840" y="2016"/>
              <a:ext cx="1372" cy="231"/>
            </a:xfrm>
            <a:prstGeom prst="rect">
              <a:avLst/>
            </a:prstGeom>
            <a:noFill/>
            <a:ln w="9525">
              <a:noFill/>
              <a:miter lim="800000"/>
              <a:headEnd/>
              <a:tailEnd/>
            </a:ln>
          </p:spPr>
          <p:txBody>
            <a:bodyPr wrap="none">
              <a:spAutoFit/>
            </a:bodyPr>
            <a:lstStyle/>
            <a:p>
              <a:r>
                <a:rPr lang="zh-CN" altLang="en-US"/>
                <a:t>金箔                 铜块</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7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7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7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97646"/>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197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autoUpdateAnimBg="0"/>
      <p:bldP spid="19764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152400" y="381000"/>
            <a:ext cx="8915400" cy="6096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3200" b="1" smtClean="0">
                <a:solidFill>
                  <a:schemeClr val="tx1"/>
                </a:solidFill>
                <a:latin typeface="幼圆" pitchFamily="49" charset="-122"/>
                <a:ea typeface="幼圆" pitchFamily="49" charset="-122"/>
              </a:rPr>
              <a:t>II </a:t>
            </a:r>
            <a:r>
              <a:rPr lang="zh-CN" altLang="en-US" sz="3200" b="1" smtClean="0">
                <a:solidFill>
                  <a:schemeClr val="tx1"/>
                </a:solidFill>
                <a:latin typeface="幼圆" pitchFamily="49" charset="-122"/>
                <a:ea typeface="幼圆" pitchFamily="49" charset="-122"/>
              </a:rPr>
              <a:t>青铜时代（</a:t>
            </a:r>
            <a:r>
              <a:rPr lang="en-US" altLang="zh-CN" sz="3200" b="1" smtClean="0">
                <a:solidFill>
                  <a:schemeClr val="tx1"/>
                </a:solidFill>
                <a:latin typeface="幼圆" pitchFamily="49" charset="-122"/>
                <a:ea typeface="幼圆" pitchFamily="49" charset="-122"/>
              </a:rPr>
              <a:t>Bronze Age</a:t>
            </a:r>
            <a:r>
              <a:rPr lang="zh-CN" altLang="en-US" sz="3200" b="1" smtClean="0">
                <a:solidFill>
                  <a:schemeClr val="tx1"/>
                </a:solidFill>
                <a:latin typeface="幼圆" pitchFamily="49" charset="-122"/>
                <a:ea typeface="幼圆" pitchFamily="49" charset="-122"/>
              </a:rPr>
              <a:t>） </a:t>
            </a:r>
            <a:r>
              <a:rPr lang="en-US" altLang="zh-CN" sz="3200" b="1" smtClean="0">
                <a:solidFill>
                  <a:schemeClr val="tx1"/>
                </a:solidFill>
                <a:latin typeface="幼圆" pitchFamily="49" charset="-122"/>
                <a:ea typeface="幼圆" pitchFamily="49" charset="-122"/>
              </a:rPr>
              <a:t>3,500BC</a:t>
            </a:r>
            <a:r>
              <a:rPr lang="en-US" altLang="zh-CN" sz="3200" b="1" smtClean="0">
                <a:solidFill>
                  <a:schemeClr val="tx1"/>
                </a:solidFill>
                <a:ea typeface="幼圆" pitchFamily="49" charset="-122"/>
              </a:rPr>
              <a:t>—</a:t>
            </a:r>
            <a:r>
              <a:rPr lang="en-US" altLang="zh-CN" sz="3200" b="1" smtClean="0">
                <a:solidFill>
                  <a:schemeClr val="tx1"/>
                </a:solidFill>
                <a:latin typeface="幼圆" pitchFamily="49" charset="-122"/>
                <a:ea typeface="幼圆" pitchFamily="49" charset="-122"/>
              </a:rPr>
              <a:t>1,000BC</a:t>
            </a:r>
          </a:p>
        </p:txBody>
      </p:sp>
      <p:sp>
        <p:nvSpPr>
          <p:cNvPr id="32771" name="Rectangle 3"/>
          <p:cNvSpPr>
            <a:spLocks noGrp="1" noChangeArrowheads="1"/>
          </p:cNvSpPr>
          <p:nvPr>
            <p:ph type="body" sz="half" idx="1"/>
          </p:nvPr>
        </p:nvSpPr>
        <p:spPr>
          <a:xfrm>
            <a:off x="228600" y="1143000"/>
            <a:ext cx="4114800" cy="4876800"/>
          </a:xfrm>
        </p:spPr>
        <p:txBody>
          <a:bodyPr/>
          <a:lstStyle/>
          <a:p>
            <a:pPr eaLnBrk="1" hangingPunct="1">
              <a:buClr>
                <a:srgbClr val="FF3300"/>
              </a:buClr>
              <a:buFont typeface="Wingdings" pitchFamily="2" charset="2"/>
              <a:buChar char="q"/>
            </a:pPr>
            <a:r>
              <a:rPr lang="zh-CN" altLang="en-US" sz="2400" b="1" dirty="0" smtClean="0">
                <a:latin typeface="幼圆" pitchFamily="49" charset="-122"/>
                <a:ea typeface="幼圆" pitchFamily="49" charset="-122"/>
              </a:rPr>
              <a:t>从矿石中提炼铜</a:t>
            </a:r>
            <a:r>
              <a:rPr lang="en-US" altLang="zh-CN" sz="2400" b="1" dirty="0" smtClean="0">
                <a:ea typeface="幼圆" pitchFamily="49" charset="-122"/>
              </a:rPr>
              <a:t>——</a:t>
            </a:r>
            <a:r>
              <a:rPr lang="zh-CN" altLang="en-US" sz="2400" b="1" dirty="0" smtClean="0">
                <a:solidFill>
                  <a:srgbClr val="0000FF"/>
                </a:solidFill>
                <a:latin typeface="幼圆" pitchFamily="49" charset="-122"/>
                <a:ea typeface="幼圆" pitchFamily="49" charset="-122"/>
              </a:rPr>
              <a:t>冶金业的黎明</a:t>
            </a:r>
            <a:r>
              <a:rPr lang="zh-CN" altLang="en-US" sz="2400" b="1" dirty="0" smtClean="0">
                <a:latin typeface="幼圆" pitchFamily="49" charset="-122"/>
                <a:ea typeface="幼圆" pitchFamily="49" charset="-122"/>
              </a:rPr>
              <a:t> </a:t>
            </a:r>
            <a:r>
              <a:rPr lang="en-US" altLang="zh-CN" sz="2400" b="1" dirty="0" smtClean="0">
                <a:latin typeface="幼圆" pitchFamily="49" charset="-122"/>
                <a:ea typeface="幼圆" pitchFamily="49" charset="-122"/>
              </a:rPr>
              <a:t>(3500 BC)</a:t>
            </a:r>
            <a:endParaRPr lang="en-US" altLang="zh-CN" sz="2400" b="1" dirty="0" smtClean="0">
              <a:ea typeface="幼圆" pitchFamily="49" charset="-122"/>
            </a:endParaRPr>
          </a:p>
        </p:txBody>
      </p:sp>
      <p:pic>
        <p:nvPicPr>
          <p:cNvPr id="32777" name="Picture 9" descr="p5"/>
          <p:cNvPicPr>
            <a:picLocks noGrp="1" noChangeAspect="1" noChangeArrowheads="1"/>
          </p:cNvPicPr>
          <p:nvPr>
            <p:ph sz="quarter" idx="3"/>
          </p:nvPr>
        </p:nvPicPr>
        <p:blipFill>
          <a:blip r:embed="rId2" cstate="print"/>
          <a:srcRect/>
          <a:stretch>
            <a:fillRect/>
          </a:stretch>
        </p:blipFill>
        <p:spPr>
          <a:xfrm>
            <a:off x="457200" y="2209800"/>
            <a:ext cx="3667125" cy="3886200"/>
          </a:xfrm>
          <a:noFill/>
        </p:spPr>
      </p:pic>
      <p:sp>
        <p:nvSpPr>
          <p:cNvPr id="32779" name="Rectangle 11"/>
          <p:cNvSpPr>
            <a:spLocks noChangeArrowheads="1"/>
          </p:cNvSpPr>
          <p:nvPr/>
        </p:nvSpPr>
        <p:spPr bwMode="auto">
          <a:xfrm>
            <a:off x="4114800" y="5334000"/>
            <a:ext cx="3581400" cy="822325"/>
          </a:xfrm>
          <a:prstGeom prst="rect">
            <a:avLst/>
          </a:prstGeom>
          <a:noFill/>
          <a:ln w="9525">
            <a:noFill/>
            <a:miter lim="800000"/>
            <a:headEnd/>
            <a:tailEnd/>
          </a:ln>
        </p:spPr>
        <p:txBody>
          <a:bodyPr anchor="ctr">
            <a:spAutoFit/>
          </a:bodyPr>
          <a:lstStyle/>
          <a:p>
            <a:r>
              <a:rPr lang="zh-CN" altLang="en-US" sz="2400" b="1">
                <a:solidFill>
                  <a:srgbClr val="0000FF"/>
                </a:solidFill>
                <a:ea typeface="幼圆" pitchFamily="49" charset="-122"/>
              </a:rPr>
              <a:t>这张埃及古墓壁画是人类冶金业的最早纪录之一</a:t>
            </a:r>
          </a:p>
        </p:txBody>
      </p:sp>
      <p:sp>
        <p:nvSpPr>
          <p:cNvPr id="32791" name="Rectangle 23"/>
          <p:cNvSpPr>
            <a:spLocks noChangeArrowheads="1"/>
          </p:cNvSpPr>
          <p:nvPr/>
        </p:nvSpPr>
        <p:spPr bwMode="auto">
          <a:xfrm>
            <a:off x="5334000" y="4267200"/>
            <a:ext cx="3556000" cy="822325"/>
          </a:xfrm>
          <a:prstGeom prst="rect">
            <a:avLst/>
          </a:prstGeom>
          <a:noFill/>
          <a:ln w="9525">
            <a:noFill/>
            <a:miter lim="800000"/>
            <a:headEnd/>
            <a:tailEnd/>
          </a:ln>
        </p:spPr>
        <p:txBody>
          <a:bodyPr wrap="none">
            <a:spAutoFit/>
          </a:bodyPr>
          <a:lstStyle/>
          <a:p>
            <a:pPr algn="r"/>
            <a:r>
              <a:rPr lang="zh-CN" altLang="en-US" sz="2400" b="1">
                <a:solidFill>
                  <a:srgbClr val="0000FF"/>
                </a:solidFill>
                <a:latin typeface="幼圆" pitchFamily="49" charset="-122"/>
                <a:ea typeface="幼圆" pitchFamily="49" charset="-122"/>
              </a:rPr>
              <a:t>铜绿山冶矿遗址</a:t>
            </a:r>
          </a:p>
          <a:p>
            <a:pPr algn="r"/>
            <a:r>
              <a:rPr lang="zh-CN" altLang="en-US" sz="2400" b="1">
                <a:solidFill>
                  <a:srgbClr val="0000FF"/>
                </a:solidFill>
                <a:latin typeface="幼圆" pitchFamily="49" charset="-122"/>
                <a:ea typeface="幼圆" pitchFamily="49" charset="-122"/>
              </a:rPr>
              <a:t>炼铜竖炉 </a:t>
            </a:r>
            <a:r>
              <a:rPr lang="en-US" altLang="zh-CN" sz="2400" b="1">
                <a:solidFill>
                  <a:srgbClr val="0000FF"/>
                </a:solidFill>
                <a:latin typeface="幼圆" pitchFamily="49" charset="-122"/>
                <a:ea typeface="幼圆" pitchFamily="49" charset="-122"/>
              </a:rPr>
              <a:t>(</a:t>
            </a:r>
            <a:r>
              <a:rPr lang="zh-CN" altLang="en-US" sz="2400" b="1">
                <a:solidFill>
                  <a:srgbClr val="0000FF"/>
                </a:solidFill>
                <a:latin typeface="幼圆" pitchFamily="49" charset="-122"/>
                <a:ea typeface="幼圆" pitchFamily="49" charset="-122"/>
              </a:rPr>
              <a:t>炉后为炉渣）</a:t>
            </a:r>
          </a:p>
        </p:txBody>
      </p:sp>
      <p:pic>
        <p:nvPicPr>
          <p:cNvPr id="32792" name="Picture 24" descr="煉銅豎爐(爐旁為築爐工具﹐爐後為爐渣"/>
          <p:cNvPicPr>
            <a:picLocks noChangeAspect="1" noChangeArrowheads="1"/>
          </p:cNvPicPr>
          <p:nvPr/>
        </p:nvPicPr>
        <p:blipFill>
          <a:blip r:embed="rId3" cstate="print"/>
          <a:srcRect/>
          <a:stretch>
            <a:fillRect/>
          </a:stretch>
        </p:blipFill>
        <p:spPr bwMode="auto">
          <a:xfrm>
            <a:off x="4648200" y="1219200"/>
            <a:ext cx="4191000" cy="3003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277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3277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32792"/>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32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autoUpdateAnimBg="0"/>
      <p:bldP spid="32779" grpId="0" autoUpdateAnimBg="0"/>
      <p:bldP spid="3279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descr="chapte3"/>
          <p:cNvPicPr>
            <a:picLocks noChangeAspect="1" noChangeArrowheads="1"/>
          </p:cNvPicPr>
          <p:nvPr/>
        </p:nvPicPr>
        <p:blipFill>
          <a:blip r:embed="rId2" cstate="print"/>
          <a:srcRect l="3682" t="23232"/>
          <a:stretch>
            <a:fillRect/>
          </a:stretch>
        </p:blipFill>
        <p:spPr bwMode="auto">
          <a:xfrm>
            <a:off x="381000" y="1371600"/>
            <a:ext cx="4495800" cy="4079875"/>
          </a:xfrm>
          <a:prstGeom prst="rect">
            <a:avLst/>
          </a:prstGeom>
          <a:noFill/>
          <a:ln w="9525">
            <a:noFill/>
            <a:miter lim="800000"/>
            <a:headEnd/>
            <a:tailEnd/>
          </a:ln>
        </p:spPr>
      </p:pic>
      <p:pic>
        <p:nvPicPr>
          <p:cNvPr id="199684" name="Picture 4" descr="煉銅豎爐復原圖"/>
          <p:cNvPicPr>
            <a:picLocks noChangeAspect="1" noChangeArrowheads="1"/>
          </p:cNvPicPr>
          <p:nvPr/>
        </p:nvPicPr>
        <p:blipFill>
          <a:blip r:embed="rId3" cstate="print"/>
          <a:srcRect/>
          <a:stretch>
            <a:fillRect/>
          </a:stretch>
        </p:blipFill>
        <p:spPr bwMode="auto">
          <a:xfrm>
            <a:off x="5181600" y="1752600"/>
            <a:ext cx="3762375" cy="4137025"/>
          </a:xfrm>
          <a:prstGeom prst="rect">
            <a:avLst/>
          </a:prstGeom>
          <a:noFill/>
          <a:ln w="9525">
            <a:noFill/>
            <a:miter lim="800000"/>
            <a:headEnd/>
            <a:tailEnd/>
          </a:ln>
        </p:spPr>
      </p:pic>
      <p:sp>
        <p:nvSpPr>
          <p:cNvPr id="199685" name="Text Box 5"/>
          <p:cNvSpPr txBox="1">
            <a:spLocks noChangeArrowheads="1"/>
          </p:cNvSpPr>
          <p:nvPr/>
        </p:nvSpPr>
        <p:spPr bwMode="auto">
          <a:xfrm>
            <a:off x="228600" y="5715000"/>
            <a:ext cx="5081588" cy="457200"/>
          </a:xfrm>
          <a:prstGeom prst="rect">
            <a:avLst/>
          </a:prstGeom>
          <a:noFill/>
          <a:ln w="9525">
            <a:noFill/>
            <a:miter lim="800000"/>
            <a:headEnd/>
            <a:tailEnd/>
          </a:ln>
        </p:spPr>
        <p:txBody>
          <a:bodyPr>
            <a:spAutoFit/>
          </a:bodyPr>
          <a:lstStyle/>
          <a:p>
            <a:r>
              <a:rPr lang="zh-CN" altLang="en-US" sz="2400" b="1">
                <a:solidFill>
                  <a:srgbClr val="0000FF"/>
                </a:solidFill>
                <a:ea typeface="幼圆" pitchFamily="49" charset="-122"/>
              </a:rPr>
              <a:t>冶铜过程：熔炼</a:t>
            </a:r>
            <a:r>
              <a:rPr lang="en-US" altLang="zh-CN" sz="2400" b="1">
                <a:solidFill>
                  <a:srgbClr val="0000FF"/>
                </a:solidFill>
                <a:ea typeface="幼圆" pitchFamily="49" charset="-122"/>
              </a:rPr>
              <a:t>—</a:t>
            </a:r>
            <a:r>
              <a:rPr lang="zh-CN" altLang="en-US" sz="2400" b="1">
                <a:solidFill>
                  <a:srgbClr val="0000FF"/>
                </a:solidFill>
                <a:ea typeface="幼圆" pitchFamily="49" charset="-122"/>
              </a:rPr>
              <a:t>浇注</a:t>
            </a:r>
            <a:r>
              <a:rPr lang="en-US" altLang="zh-CN" sz="2400" b="1">
                <a:solidFill>
                  <a:srgbClr val="0000FF"/>
                </a:solidFill>
                <a:ea typeface="幼圆" pitchFamily="49" charset="-122"/>
              </a:rPr>
              <a:t>—</a:t>
            </a:r>
            <a:r>
              <a:rPr lang="zh-CN" altLang="en-US" sz="2400" b="1">
                <a:solidFill>
                  <a:srgbClr val="0000FF"/>
                </a:solidFill>
                <a:ea typeface="幼圆" pitchFamily="49" charset="-122"/>
              </a:rPr>
              <a:t>移范</a:t>
            </a:r>
            <a:r>
              <a:rPr lang="en-US" altLang="zh-CN" sz="2400" b="1">
                <a:solidFill>
                  <a:srgbClr val="0000FF"/>
                </a:solidFill>
                <a:ea typeface="幼圆" pitchFamily="49" charset="-122"/>
              </a:rPr>
              <a:t>—</a:t>
            </a:r>
            <a:r>
              <a:rPr lang="zh-CN" altLang="en-US" sz="2400" b="1">
                <a:solidFill>
                  <a:srgbClr val="0000FF"/>
                </a:solidFill>
                <a:ea typeface="幼圆" pitchFamily="49" charset="-122"/>
              </a:rPr>
              <a:t>锻造</a:t>
            </a:r>
          </a:p>
        </p:txBody>
      </p:sp>
      <p:sp>
        <p:nvSpPr>
          <p:cNvPr id="199686" name="Text Box 6"/>
          <p:cNvSpPr txBox="1">
            <a:spLocks noChangeArrowheads="1"/>
          </p:cNvSpPr>
          <p:nvPr/>
        </p:nvSpPr>
        <p:spPr bwMode="auto">
          <a:xfrm>
            <a:off x="5562600" y="990600"/>
            <a:ext cx="2643188" cy="457200"/>
          </a:xfrm>
          <a:prstGeom prst="rect">
            <a:avLst/>
          </a:prstGeom>
          <a:noFill/>
          <a:ln w="9525">
            <a:noFill/>
            <a:miter lim="800000"/>
            <a:headEnd/>
            <a:tailEnd/>
          </a:ln>
        </p:spPr>
        <p:txBody>
          <a:bodyPr>
            <a:spAutoFit/>
          </a:bodyPr>
          <a:lstStyle/>
          <a:p>
            <a:pPr algn="ctr"/>
            <a:r>
              <a:rPr lang="zh-CN" altLang="en-US" sz="2400" b="1">
                <a:solidFill>
                  <a:srgbClr val="0000FF"/>
                </a:solidFill>
                <a:ea typeface="幼圆" pitchFamily="49" charset="-122"/>
              </a:rPr>
              <a:t>炼铜竖炉复原图</a:t>
            </a:r>
          </a:p>
        </p:txBody>
      </p:sp>
      <p:sp>
        <p:nvSpPr>
          <p:cNvPr id="17414" name="Rectangle 7"/>
          <p:cNvSpPr>
            <a:spLocks noGrp="1" noChangeArrowheads="1"/>
          </p:cNvSpPr>
          <p:nvPr>
            <p:ph type="title" idx="4294967295"/>
          </p:nvPr>
        </p:nvSpPr>
        <p:spPr bwMode="auto">
          <a:xfrm>
            <a:off x="685800" y="533400"/>
            <a:ext cx="7772400" cy="609600"/>
          </a:xfrm>
          <a:prstGeom prst="rect">
            <a:avLst/>
          </a:prstGeom>
          <a:noFill/>
          <a:ln>
            <a:miter lim="800000"/>
            <a:headEnd/>
            <a:tailEnd/>
          </a:ln>
        </p:spPr>
        <p:txBody>
          <a:bodyPr/>
          <a:lstStyle/>
          <a:p>
            <a:pPr algn="l" eaLnBrk="1" hangingPunct="1"/>
            <a:r>
              <a:rPr lang="zh-CN" altLang="en-US" sz="2800" b="1" smtClean="0">
                <a:solidFill>
                  <a:schemeClr val="tx1"/>
                </a:solidFill>
                <a:ea typeface="幼圆" pitchFamily="49" charset="-122"/>
              </a:rPr>
              <a:t>青铜：冶炼</a:t>
            </a:r>
            <a:endParaRPr lang="zh-CN" altLang="en-US" sz="2800" b="1"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9968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9968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9968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199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5" grpId="0" autoUpdateAnimBg="0"/>
      <p:bldP spid="19968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5" name="Rectangle 3"/>
          <p:cNvSpPr>
            <a:spLocks noGrp="1" noChangeArrowheads="1"/>
          </p:cNvSpPr>
          <p:nvPr>
            <p:ph type="body" sz="half" idx="1"/>
          </p:nvPr>
        </p:nvSpPr>
        <p:spPr>
          <a:xfrm>
            <a:off x="381000" y="1295400"/>
            <a:ext cx="8229600" cy="4724400"/>
          </a:xfrm>
        </p:spPr>
        <p:txBody>
          <a:bodyPr/>
          <a:lstStyle/>
          <a:p>
            <a:pPr eaLnBrk="1" hangingPunct="1">
              <a:lnSpc>
                <a:spcPct val="165000"/>
              </a:lnSpc>
              <a:spcBef>
                <a:spcPct val="50000"/>
              </a:spcBef>
              <a:buClr>
                <a:srgbClr val="FF3300"/>
              </a:buClr>
              <a:buSzPct val="105000"/>
              <a:buFont typeface="Wingdings" pitchFamily="2" charset="2"/>
              <a:buChar char="q"/>
            </a:pPr>
            <a:r>
              <a:rPr lang="zh-CN" altLang="en-US" sz="2400" smtClean="0">
                <a:latin typeface="幼圆" pitchFamily="49" charset="-122"/>
                <a:ea typeface="幼圆" pitchFamily="49" charset="-122"/>
              </a:rPr>
              <a:t>青铜，古称金或吉金，是</a:t>
            </a:r>
            <a:r>
              <a:rPr lang="zh-CN" altLang="en-US" sz="2400" b="1" smtClean="0">
                <a:solidFill>
                  <a:srgbClr val="0000FF"/>
                </a:solidFill>
                <a:latin typeface="幼圆" pitchFamily="49" charset="-122"/>
                <a:ea typeface="幼圆" pitchFamily="49" charset="-122"/>
              </a:rPr>
              <a:t>红铜</a:t>
            </a:r>
            <a:r>
              <a:rPr lang="zh-CN" altLang="en-US" sz="2400" smtClean="0">
                <a:latin typeface="幼圆" pitchFamily="49" charset="-122"/>
                <a:ea typeface="幼圆" pitchFamily="49" charset="-122"/>
              </a:rPr>
              <a:t>与其它化学元素（</a:t>
            </a:r>
            <a:r>
              <a:rPr lang="zh-CN" altLang="en-US" sz="2400" b="1" smtClean="0">
                <a:solidFill>
                  <a:srgbClr val="0000FF"/>
                </a:solidFill>
                <a:latin typeface="幼圆" pitchFamily="49" charset="-122"/>
                <a:ea typeface="幼圆" pitchFamily="49" charset="-122"/>
              </a:rPr>
              <a:t>锡、镍、铅、磷等</a:t>
            </a:r>
            <a:r>
              <a:rPr lang="zh-CN" altLang="en-US" sz="2400" smtClean="0">
                <a:latin typeface="幼圆" pitchFamily="49" charset="-122"/>
                <a:ea typeface="幼圆" pitchFamily="49" charset="-122"/>
              </a:rPr>
              <a:t>）的</a:t>
            </a:r>
            <a:r>
              <a:rPr lang="zh-CN" altLang="en-US" sz="2400" b="1" smtClean="0">
                <a:solidFill>
                  <a:srgbClr val="0000FF"/>
                </a:solidFill>
                <a:latin typeface="幼圆" pitchFamily="49" charset="-122"/>
                <a:ea typeface="幼圆" pitchFamily="49" charset="-122"/>
              </a:rPr>
              <a:t>合金</a:t>
            </a:r>
            <a:r>
              <a:rPr lang="zh-CN" altLang="en-US" sz="2400" smtClean="0">
                <a:latin typeface="幼圆" pitchFamily="49" charset="-122"/>
                <a:ea typeface="幼圆" pitchFamily="49" charset="-122"/>
              </a:rPr>
              <a:t>。</a:t>
            </a:r>
          </a:p>
          <a:p>
            <a:pPr eaLnBrk="1" hangingPunct="1">
              <a:lnSpc>
                <a:spcPct val="165000"/>
              </a:lnSpc>
              <a:spcBef>
                <a:spcPct val="50000"/>
              </a:spcBef>
              <a:buClr>
                <a:srgbClr val="FF3300"/>
              </a:buClr>
              <a:buSzPct val="105000"/>
              <a:buFont typeface="Wingdings" pitchFamily="2" charset="2"/>
              <a:buChar char="q"/>
            </a:pPr>
            <a:r>
              <a:rPr lang="zh-CN" altLang="en-US" sz="2400" smtClean="0">
                <a:latin typeface="幼圆" pitchFamily="49" charset="-122"/>
                <a:ea typeface="幼圆" pitchFamily="49" charset="-122"/>
              </a:rPr>
              <a:t>纯铜相比，熔点较低，硬度增强，因而具有较好的铸造性能和机械性能。</a:t>
            </a:r>
          </a:p>
          <a:p>
            <a:pPr eaLnBrk="1" hangingPunct="1">
              <a:lnSpc>
                <a:spcPct val="165000"/>
              </a:lnSpc>
              <a:spcBef>
                <a:spcPct val="50000"/>
              </a:spcBef>
              <a:buClr>
                <a:srgbClr val="FF3300"/>
              </a:buClr>
              <a:buSzPct val="105000"/>
              <a:buFont typeface="Wingdings" pitchFamily="2" charset="2"/>
              <a:buChar char="q"/>
            </a:pPr>
            <a:r>
              <a:rPr lang="zh-CN" altLang="en-US" sz="2400" smtClean="0">
                <a:latin typeface="幼圆" pitchFamily="49" charset="-122"/>
                <a:ea typeface="幼圆" pitchFamily="49" charset="-122"/>
              </a:rPr>
              <a:t>青铜作为生产的工具，大大地提高了农耕、狩猎的效率；同时作为战争的武器，它又是古代最重要的战略物资。</a:t>
            </a:r>
          </a:p>
        </p:txBody>
      </p:sp>
      <p:sp>
        <p:nvSpPr>
          <p:cNvPr id="18435" name="Rectangle 4"/>
          <p:cNvSpPr>
            <a:spLocks noGrp="1" noChangeArrowheads="1"/>
          </p:cNvSpPr>
          <p:nvPr>
            <p:ph type="title"/>
          </p:nvPr>
        </p:nvSpPr>
        <p:spPr bwMode="auto">
          <a:xfrm>
            <a:off x="533400" y="457200"/>
            <a:ext cx="7294563" cy="762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2800" b="1" smtClean="0">
                <a:solidFill>
                  <a:schemeClr val="tx1"/>
                </a:solidFill>
                <a:ea typeface="幼圆" pitchFamily="49" charset="-122"/>
              </a:rPr>
              <a:t>青铜：</a:t>
            </a:r>
            <a:r>
              <a:rPr lang="zh-CN" altLang="en-US" sz="2800" b="1" smtClean="0">
                <a:solidFill>
                  <a:srgbClr val="0000FF"/>
                </a:solidFill>
                <a:ea typeface="幼圆" pitchFamily="49" charset="-122"/>
              </a:rPr>
              <a:t>第一种合金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7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7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73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4825" name="Picture 9" descr="bq"/>
          <p:cNvPicPr>
            <a:picLocks noChangeAspect="1" noChangeArrowheads="1"/>
          </p:cNvPicPr>
          <p:nvPr/>
        </p:nvPicPr>
        <p:blipFill>
          <a:blip r:embed="rId2" cstate="print"/>
          <a:srcRect t="60902" r="52829" b="9856"/>
          <a:stretch>
            <a:fillRect/>
          </a:stretch>
        </p:blipFill>
        <p:spPr bwMode="auto">
          <a:xfrm>
            <a:off x="4800600" y="4267200"/>
            <a:ext cx="3711575" cy="1782763"/>
          </a:xfrm>
          <a:prstGeom prst="rect">
            <a:avLst/>
          </a:prstGeom>
          <a:noFill/>
          <a:ln w="9525">
            <a:noFill/>
            <a:miter lim="800000"/>
            <a:headEnd/>
            <a:tailEnd/>
          </a:ln>
        </p:spPr>
      </p:pic>
      <p:sp>
        <p:nvSpPr>
          <p:cNvPr id="34826" name="Text Box 10"/>
          <p:cNvSpPr txBox="1">
            <a:spLocks noChangeArrowheads="1"/>
          </p:cNvSpPr>
          <p:nvPr/>
        </p:nvSpPr>
        <p:spPr bwMode="auto">
          <a:xfrm>
            <a:off x="4648200" y="4267200"/>
            <a:ext cx="412750" cy="457200"/>
          </a:xfrm>
          <a:prstGeom prst="rect">
            <a:avLst/>
          </a:prstGeom>
          <a:noFill/>
          <a:ln w="9525">
            <a:noFill/>
            <a:miter lim="800000"/>
            <a:headEnd/>
            <a:tailEnd/>
          </a:ln>
        </p:spPr>
        <p:txBody>
          <a:bodyPr>
            <a:spAutoFit/>
          </a:bodyPr>
          <a:lstStyle/>
          <a:p>
            <a:r>
              <a:rPr lang="zh-CN" altLang="en-US" sz="2400" b="1">
                <a:solidFill>
                  <a:srgbClr val="0000FF"/>
                </a:solidFill>
                <a:latin typeface="Verdana" pitchFamily="34" charset="0"/>
                <a:ea typeface="幼圆" pitchFamily="49" charset="-122"/>
              </a:rPr>
              <a:t>戈</a:t>
            </a:r>
          </a:p>
        </p:txBody>
      </p:sp>
      <p:sp>
        <p:nvSpPr>
          <p:cNvPr id="19460" name="Rectangle 35"/>
          <p:cNvSpPr>
            <a:spLocks noGrp="1" noChangeArrowheads="1"/>
          </p:cNvSpPr>
          <p:nvPr>
            <p:ph type="title"/>
          </p:nvPr>
        </p:nvSpPr>
        <p:spPr bwMode="auto">
          <a:xfrm>
            <a:off x="457200" y="381000"/>
            <a:ext cx="7772400" cy="762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2800" b="1" smtClean="0">
                <a:ea typeface="幼圆" pitchFamily="49" charset="-122"/>
              </a:rPr>
              <a:t>青铜农具与青铜兵器</a:t>
            </a:r>
          </a:p>
        </p:txBody>
      </p:sp>
      <p:pic>
        <p:nvPicPr>
          <p:cNvPr id="34853" name="Picture 37" descr="nj8"/>
          <p:cNvPicPr>
            <a:picLocks noGrp="1" noChangeAspect="1" noChangeArrowheads="1"/>
          </p:cNvPicPr>
          <p:nvPr>
            <p:ph sz="quarter" idx="2"/>
          </p:nvPr>
        </p:nvPicPr>
        <p:blipFill>
          <a:blip r:embed="rId3" cstate="print"/>
          <a:srcRect l="63988" t="20935" r="7867" b="50436"/>
          <a:stretch>
            <a:fillRect/>
          </a:stretch>
        </p:blipFill>
        <p:spPr>
          <a:xfrm>
            <a:off x="2209800" y="1219200"/>
            <a:ext cx="2611438" cy="2057400"/>
          </a:xfrm>
          <a:noFill/>
        </p:spPr>
      </p:pic>
      <p:pic>
        <p:nvPicPr>
          <p:cNvPr id="34855" name="Picture 39" descr="nj4"/>
          <p:cNvPicPr>
            <a:picLocks noGrp="1" noChangeAspect="1" noChangeArrowheads="1"/>
          </p:cNvPicPr>
          <p:nvPr>
            <p:ph sz="quarter" idx="3"/>
          </p:nvPr>
        </p:nvPicPr>
        <p:blipFill>
          <a:blip r:embed="rId4" cstate="print"/>
          <a:srcRect l="26318" t="55862" r="54022" b="15013"/>
          <a:stretch>
            <a:fillRect/>
          </a:stretch>
        </p:blipFill>
        <p:spPr>
          <a:xfrm>
            <a:off x="6553200" y="1219200"/>
            <a:ext cx="2057400" cy="2362200"/>
          </a:xfrm>
          <a:noFill/>
        </p:spPr>
      </p:pic>
      <p:sp>
        <p:nvSpPr>
          <p:cNvPr id="34857" name="Rectangle 41"/>
          <p:cNvSpPr>
            <a:spLocks noChangeArrowheads="1"/>
          </p:cNvSpPr>
          <p:nvPr/>
        </p:nvSpPr>
        <p:spPr bwMode="auto">
          <a:xfrm>
            <a:off x="3733800" y="3403600"/>
            <a:ext cx="1036638" cy="457200"/>
          </a:xfrm>
          <a:prstGeom prst="rect">
            <a:avLst/>
          </a:prstGeom>
          <a:noFill/>
          <a:ln w="9525">
            <a:noFill/>
            <a:miter lim="800000"/>
            <a:headEnd/>
            <a:tailEnd/>
          </a:ln>
        </p:spPr>
        <p:txBody>
          <a:bodyPr wrap="none">
            <a:spAutoFit/>
          </a:bodyPr>
          <a:lstStyle/>
          <a:p>
            <a:r>
              <a:rPr lang="zh-CN" altLang="en-US" sz="2400" b="1">
                <a:solidFill>
                  <a:srgbClr val="0000FF"/>
                </a:solidFill>
                <a:latin typeface="幼圆" pitchFamily="49" charset="-122"/>
                <a:ea typeface="幼圆" pitchFamily="49" charset="-122"/>
              </a:rPr>
              <a:t>耜</a:t>
            </a:r>
            <a:r>
              <a:rPr lang="en-US" altLang="zh-CN" sz="2400" b="1">
                <a:solidFill>
                  <a:srgbClr val="0000FF"/>
                </a:solidFill>
                <a:latin typeface="幼圆" pitchFamily="49" charset="-122"/>
                <a:ea typeface="幼圆" pitchFamily="49" charset="-122"/>
              </a:rPr>
              <a:t>(s</a:t>
            </a:r>
            <a:r>
              <a:rPr lang="en-US" altLang="zh-CN" sz="2400" b="1">
                <a:solidFill>
                  <a:srgbClr val="0000FF"/>
                </a:solidFill>
                <a:ea typeface="幼圆" pitchFamily="49" charset="-122"/>
              </a:rPr>
              <a:t>ì</a:t>
            </a:r>
            <a:r>
              <a:rPr lang="en-US" altLang="zh-CN" sz="2400" b="1">
                <a:solidFill>
                  <a:srgbClr val="0000FF"/>
                </a:solidFill>
                <a:latin typeface="幼圆" pitchFamily="49" charset="-122"/>
                <a:ea typeface="幼圆" pitchFamily="49" charset="-122"/>
              </a:rPr>
              <a:t>)</a:t>
            </a:r>
          </a:p>
        </p:txBody>
      </p:sp>
      <p:sp>
        <p:nvSpPr>
          <p:cNvPr id="34858" name="Rectangle 42"/>
          <p:cNvSpPr>
            <a:spLocks noChangeArrowheads="1"/>
          </p:cNvSpPr>
          <p:nvPr/>
        </p:nvSpPr>
        <p:spPr bwMode="auto">
          <a:xfrm>
            <a:off x="4953000" y="1295400"/>
            <a:ext cx="1600200" cy="457200"/>
          </a:xfrm>
          <a:prstGeom prst="rect">
            <a:avLst/>
          </a:prstGeom>
          <a:noFill/>
          <a:ln w="9525">
            <a:noFill/>
            <a:miter lim="800000"/>
            <a:headEnd/>
            <a:tailEnd/>
          </a:ln>
        </p:spPr>
        <p:txBody>
          <a:bodyPr>
            <a:spAutoFit/>
          </a:bodyPr>
          <a:lstStyle/>
          <a:p>
            <a:pPr algn="r" eaLnBrk="0" hangingPunct="0"/>
            <a:r>
              <a:rPr lang="zh-CN" altLang="en-US" sz="2400" b="1">
                <a:solidFill>
                  <a:srgbClr val="0000FF"/>
                </a:solidFill>
                <a:latin typeface="幼圆" pitchFamily="49" charset="-122"/>
                <a:ea typeface="幼圆" pitchFamily="49" charset="-122"/>
              </a:rPr>
              <a:t>锛</a:t>
            </a:r>
            <a:r>
              <a:rPr lang="en-US" altLang="zh-CN" sz="2400" b="1">
                <a:solidFill>
                  <a:srgbClr val="0000FF"/>
                </a:solidFill>
                <a:latin typeface="幼圆" pitchFamily="49" charset="-122"/>
                <a:ea typeface="幼圆" pitchFamily="49" charset="-122"/>
              </a:rPr>
              <a:t>(bēn)</a:t>
            </a:r>
          </a:p>
        </p:txBody>
      </p:sp>
      <p:pic>
        <p:nvPicPr>
          <p:cNvPr id="34859" name="Picture 43" descr="越王勾踐青銅劍"/>
          <p:cNvPicPr>
            <a:picLocks noChangeAspect="1" noChangeArrowheads="1"/>
          </p:cNvPicPr>
          <p:nvPr/>
        </p:nvPicPr>
        <p:blipFill>
          <a:blip r:embed="rId5" cstate="print"/>
          <a:srcRect/>
          <a:stretch>
            <a:fillRect/>
          </a:stretch>
        </p:blipFill>
        <p:spPr bwMode="auto">
          <a:xfrm>
            <a:off x="609600" y="1143000"/>
            <a:ext cx="1244600" cy="4876800"/>
          </a:xfrm>
          <a:prstGeom prst="rect">
            <a:avLst/>
          </a:prstGeom>
          <a:noFill/>
          <a:ln w="9525">
            <a:noFill/>
            <a:miter lim="800000"/>
            <a:headEnd/>
            <a:tailEnd/>
          </a:ln>
        </p:spPr>
      </p:pic>
      <p:sp>
        <p:nvSpPr>
          <p:cNvPr id="34860" name="Text Box 44"/>
          <p:cNvSpPr txBox="1">
            <a:spLocks noChangeArrowheads="1"/>
          </p:cNvSpPr>
          <p:nvPr/>
        </p:nvSpPr>
        <p:spPr bwMode="auto">
          <a:xfrm>
            <a:off x="1905000" y="5561013"/>
            <a:ext cx="2328863" cy="457200"/>
          </a:xfrm>
          <a:prstGeom prst="rect">
            <a:avLst/>
          </a:prstGeom>
          <a:noFill/>
          <a:ln w="9525">
            <a:noFill/>
            <a:miter lim="800000"/>
            <a:headEnd/>
            <a:tailEnd/>
          </a:ln>
        </p:spPr>
        <p:txBody>
          <a:bodyPr wrap="none">
            <a:spAutoFit/>
          </a:bodyPr>
          <a:lstStyle/>
          <a:p>
            <a:r>
              <a:rPr lang="zh-CN" altLang="en-US" sz="2400" b="1">
                <a:solidFill>
                  <a:srgbClr val="0000FF"/>
                </a:solidFill>
                <a:ea typeface="幼圆" pitchFamily="49" charset="-122"/>
              </a:rPr>
              <a:t>越王勾践青铜剑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85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485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3485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348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34825"/>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348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3485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34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6" grpId="0" autoUpdateAnimBg="0"/>
      <p:bldP spid="34857" grpId="0" autoUpdateAnimBg="0"/>
      <p:bldP spid="34858" grpId="0" autoUpdateAnimBg="0"/>
      <p:bldP spid="3486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395288" y="1052513"/>
            <a:ext cx="8382000" cy="5167312"/>
          </a:xfrm>
          <a:prstGeom prst="rect">
            <a:avLst/>
          </a:prstGeom>
          <a:noFill/>
          <a:ln w="9525">
            <a:noFill/>
            <a:miter lim="800000"/>
            <a:headEnd/>
            <a:tailEnd/>
          </a:ln>
        </p:spPr>
        <p:txBody>
          <a:bodyPr>
            <a:spAutoFit/>
          </a:bodyPr>
          <a:lstStyle/>
          <a:p>
            <a:pPr>
              <a:lnSpc>
                <a:spcPct val="160000"/>
              </a:lnSpc>
            </a:pPr>
            <a:r>
              <a:rPr lang="zh-CN" altLang="en-US" sz="2400">
                <a:latin typeface="幼圆" pitchFamily="49" charset="-122"/>
                <a:ea typeface="幼圆" pitchFamily="49" charset="-122"/>
              </a:rPr>
              <a:t>到春秋战国时期，齐国工匠总结科技经验写成的</a:t>
            </a:r>
            <a:r>
              <a:rPr lang="en-US" altLang="zh-CN" sz="2400" b="1">
                <a:solidFill>
                  <a:srgbClr val="0000FF"/>
                </a:solidFill>
                <a:latin typeface="幼圆" pitchFamily="49" charset="-122"/>
                <a:ea typeface="幼圆" pitchFamily="49" charset="-122"/>
              </a:rPr>
              <a:t>《</a:t>
            </a:r>
            <a:r>
              <a:rPr lang="zh-CN" altLang="en-US" sz="2400" b="1">
                <a:solidFill>
                  <a:srgbClr val="0000FF"/>
                </a:solidFill>
                <a:latin typeface="幼圆" pitchFamily="49" charset="-122"/>
                <a:ea typeface="幼圆" pitchFamily="49" charset="-122"/>
              </a:rPr>
              <a:t>考工记</a:t>
            </a:r>
            <a:r>
              <a:rPr lang="en-US" altLang="zh-CN" sz="2400" b="1">
                <a:solidFill>
                  <a:srgbClr val="0000FF"/>
                </a:solidFill>
                <a:latin typeface="幼圆" pitchFamily="49" charset="-122"/>
                <a:ea typeface="幼圆" pitchFamily="49" charset="-122"/>
              </a:rPr>
              <a:t>》</a:t>
            </a:r>
            <a:r>
              <a:rPr lang="zh-CN" altLang="en-US" sz="2400">
                <a:latin typeface="幼圆" pitchFamily="49" charset="-122"/>
                <a:ea typeface="幼圆" pitchFamily="49" charset="-122"/>
              </a:rPr>
              <a:t>一书中，提出了「</a:t>
            </a:r>
            <a:r>
              <a:rPr lang="zh-CN" altLang="en-US" sz="2400" b="1">
                <a:solidFill>
                  <a:srgbClr val="0000FF"/>
                </a:solidFill>
                <a:latin typeface="幼圆" pitchFamily="49" charset="-122"/>
                <a:ea typeface="幼圆" pitchFamily="49" charset="-122"/>
              </a:rPr>
              <a:t>金有六齊</a:t>
            </a:r>
            <a:r>
              <a:rPr lang="zh-CN" altLang="en-US" sz="2400">
                <a:latin typeface="幼圆" pitchFamily="49" charset="-122"/>
                <a:ea typeface="幼圆" pitchFamily="49" charset="-122"/>
              </a:rPr>
              <a:t>」，这是世界科技史上最早的冶铜经验总结。即青铜器物六种不同的合金配伍比例：</a:t>
            </a:r>
          </a:p>
          <a:p>
            <a:pPr lvl="1">
              <a:lnSpc>
                <a:spcPct val="130000"/>
              </a:lnSpc>
              <a:buFont typeface="Wingdings" pitchFamily="2" charset="2"/>
              <a:buChar char="q"/>
            </a:pPr>
            <a:r>
              <a:rPr lang="zh-CN" altLang="en-US" sz="2400">
                <a:latin typeface="幼圆" pitchFamily="49" charset="-122"/>
                <a:ea typeface="幼圆" pitchFamily="49" charset="-122"/>
              </a:rPr>
              <a:t>钟鼎类：六分其金而锡占一分（即铜佔</a:t>
            </a:r>
            <a:r>
              <a:rPr lang="en-US" altLang="zh-CN" sz="2400">
                <a:latin typeface="幼圆" pitchFamily="49" charset="-122"/>
                <a:ea typeface="幼圆" pitchFamily="49" charset="-122"/>
              </a:rPr>
              <a:t>6/7</a:t>
            </a:r>
            <a:r>
              <a:rPr lang="zh-CN" altLang="en-US" sz="2400">
                <a:latin typeface="幼圆" pitchFamily="49" charset="-122"/>
                <a:ea typeface="幼圆" pitchFamily="49" charset="-122"/>
              </a:rPr>
              <a:t>，锡佔</a:t>
            </a:r>
            <a:r>
              <a:rPr lang="en-US" altLang="zh-CN" sz="2400">
                <a:latin typeface="幼圆" pitchFamily="49" charset="-122"/>
                <a:ea typeface="幼圆" pitchFamily="49" charset="-122"/>
              </a:rPr>
              <a:t>1/7</a:t>
            </a:r>
            <a:r>
              <a:rPr lang="zh-CN" altLang="en-US" sz="2400">
                <a:latin typeface="幼圆" pitchFamily="49" charset="-122"/>
                <a:ea typeface="幼圆" pitchFamily="49" charset="-122"/>
              </a:rPr>
              <a:t>）；</a:t>
            </a:r>
          </a:p>
          <a:p>
            <a:pPr lvl="1">
              <a:lnSpc>
                <a:spcPct val="130000"/>
              </a:lnSpc>
              <a:buFont typeface="Wingdings" pitchFamily="2" charset="2"/>
              <a:buChar char="q"/>
            </a:pPr>
            <a:r>
              <a:rPr lang="zh-CN" altLang="en-US" sz="2400">
                <a:latin typeface="幼圆" pitchFamily="49" charset="-122"/>
                <a:ea typeface="幼圆" pitchFamily="49" charset="-122"/>
              </a:rPr>
              <a:t>斧斤类工具：五分其金而锡占一分（</a:t>
            </a:r>
            <a:r>
              <a:rPr lang="en-US" altLang="zh-CN" sz="2400">
                <a:latin typeface="幼圆" pitchFamily="49" charset="-122"/>
                <a:ea typeface="幼圆" pitchFamily="49" charset="-122"/>
              </a:rPr>
              <a:t>1/6</a:t>
            </a:r>
            <a:r>
              <a:rPr lang="zh-CN" altLang="en-US" sz="2400">
                <a:latin typeface="幼圆" pitchFamily="49" charset="-122"/>
                <a:ea typeface="幼圆" pitchFamily="49" charset="-122"/>
              </a:rPr>
              <a:t>）；</a:t>
            </a:r>
          </a:p>
          <a:p>
            <a:pPr lvl="1">
              <a:lnSpc>
                <a:spcPct val="130000"/>
              </a:lnSpc>
              <a:buFont typeface="Wingdings" pitchFamily="2" charset="2"/>
              <a:buChar char="q"/>
            </a:pPr>
            <a:r>
              <a:rPr lang="zh-CN" altLang="en-US" sz="2400">
                <a:latin typeface="幼圆" pitchFamily="49" charset="-122"/>
                <a:ea typeface="幼圆" pitchFamily="49" charset="-122"/>
              </a:rPr>
              <a:t>戈戟类兵器：四分其金而锡占一分（</a:t>
            </a:r>
            <a:r>
              <a:rPr lang="en-US" altLang="zh-CN" sz="2400">
                <a:latin typeface="幼圆" pitchFamily="49" charset="-122"/>
                <a:ea typeface="幼圆" pitchFamily="49" charset="-122"/>
              </a:rPr>
              <a:t>1/5</a:t>
            </a:r>
            <a:r>
              <a:rPr lang="zh-CN" altLang="en-US" sz="2400">
                <a:latin typeface="幼圆" pitchFamily="49" charset="-122"/>
                <a:ea typeface="幼圆" pitchFamily="49" charset="-122"/>
              </a:rPr>
              <a:t>）；</a:t>
            </a:r>
          </a:p>
          <a:p>
            <a:pPr lvl="1">
              <a:lnSpc>
                <a:spcPct val="130000"/>
              </a:lnSpc>
              <a:buFont typeface="Wingdings" pitchFamily="2" charset="2"/>
              <a:buChar char="q"/>
            </a:pPr>
            <a:r>
              <a:rPr lang="zh-CN" altLang="en-US" sz="2400">
                <a:latin typeface="幼圆" pitchFamily="49" charset="-122"/>
                <a:ea typeface="幼圆" pitchFamily="49" charset="-122"/>
              </a:rPr>
              <a:t>大刃类兵器：三分其金而锡占一分（</a:t>
            </a:r>
            <a:r>
              <a:rPr lang="en-US" altLang="zh-CN" sz="2400">
                <a:latin typeface="幼圆" pitchFamily="49" charset="-122"/>
                <a:ea typeface="幼圆" pitchFamily="49" charset="-122"/>
              </a:rPr>
              <a:t>1/4</a:t>
            </a:r>
            <a:r>
              <a:rPr lang="zh-CN" altLang="en-US" sz="2400">
                <a:latin typeface="幼圆" pitchFamily="49" charset="-122"/>
                <a:ea typeface="幼圆" pitchFamily="49" charset="-122"/>
              </a:rPr>
              <a:t>）；</a:t>
            </a:r>
          </a:p>
          <a:p>
            <a:pPr lvl="1">
              <a:lnSpc>
                <a:spcPct val="130000"/>
              </a:lnSpc>
              <a:buFont typeface="Wingdings" pitchFamily="2" charset="2"/>
              <a:buChar char="q"/>
            </a:pPr>
            <a:r>
              <a:rPr lang="zh-CN" altLang="en-US" sz="2400">
                <a:latin typeface="幼圆" pitchFamily="49" charset="-122"/>
                <a:ea typeface="幼圆" pitchFamily="49" charset="-122"/>
              </a:rPr>
              <a:t>削杀矢类兵器或远射兵器：五分其金而锡占二分（</a:t>
            </a:r>
            <a:r>
              <a:rPr lang="en-US" altLang="zh-CN" sz="2400">
                <a:latin typeface="幼圆" pitchFamily="49" charset="-122"/>
                <a:ea typeface="幼圆" pitchFamily="49" charset="-122"/>
              </a:rPr>
              <a:t>2/7</a:t>
            </a:r>
            <a:r>
              <a:rPr lang="zh-CN" altLang="en-US" sz="2400">
                <a:latin typeface="幼圆" pitchFamily="49" charset="-122"/>
                <a:ea typeface="幼圆" pitchFamily="49" charset="-122"/>
              </a:rPr>
              <a:t>）</a:t>
            </a:r>
          </a:p>
          <a:p>
            <a:pPr lvl="1">
              <a:lnSpc>
                <a:spcPct val="130000"/>
              </a:lnSpc>
              <a:buFont typeface="Wingdings" pitchFamily="2" charset="2"/>
              <a:buChar char="q"/>
            </a:pPr>
            <a:r>
              <a:rPr lang="zh-CN" altLang="en-US" sz="2400">
                <a:latin typeface="幼圆" pitchFamily="49" charset="-122"/>
                <a:ea typeface="幼圆" pitchFamily="49" charset="-122"/>
              </a:rPr>
              <a:t>鉴（镜）、阳燧（聚太阳光取火）类器物：金锡各半。</a:t>
            </a:r>
          </a:p>
        </p:txBody>
      </p:sp>
      <p:sp>
        <p:nvSpPr>
          <p:cNvPr id="20483" name="Rectangle 3"/>
          <p:cNvSpPr>
            <a:spLocks noGrp="1" noChangeArrowheads="1"/>
          </p:cNvSpPr>
          <p:nvPr>
            <p:ph type="title" idx="4294967295"/>
          </p:nvPr>
        </p:nvSpPr>
        <p:spPr bwMode="auto">
          <a:xfrm>
            <a:off x="395288" y="404813"/>
            <a:ext cx="7772400" cy="533400"/>
          </a:xfrm>
          <a:prstGeom prst="rect">
            <a:avLst/>
          </a:prstGeom>
          <a:noFill/>
          <a:ln>
            <a:miter lim="800000"/>
            <a:headEnd/>
            <a:tailEnd/>
          </a:ln>
        </p:spPr>
        <p:txBody>
          <a:bodyPr/>
          <a:lstStyle/>
          <a:p>
            <a:pPr algn="l" eaLnBrk="1" hangingPunct="1"/>
            <a:r>
              <a:rPr lang="en-US" altLang="zh-CN" sz="2800" b="1" smtClean="0">
                <a:solidFill>
                  <a:srgbClr val="0000FF"/>
                </a:solidFill>
                <a:latin typeface="幼圆" pitchFamily="49" charset="-122"/>
                <a:ea typeface="幼圆" pitchFamily="49" charset="-122"/>
              </a:rPr>
              <a:t>《</a:t>
            </a:r>
            <a:r>
              <a:rPr lang="zh-CN" altLang="en-US" sz="2800" b="1" smtClean="0">
                <a:solidFill>
                  <a:srgbClr val="0000FF"/>
                </a:solidFill>
                <a:latin typeface="幼圆" pitchFamily="49" charset="-122"/>
                <a:ea typeface="幼圆" pitchFamily="49" charset="-122"/>
              </a:rPr>
              <a:t>考工记</a:t>
            </a:r>
            <a:r>
              <a:rPr lang="en-US" altLang="zh-CN" sz="2800" b="1" smtClean="0">
                <a:solidFill>
                  <a:srgbClr val="0000FF"/>
                </a:solidFill>
                <a:latin typeface="幼圆" pitchFamily="49" charset="-122"/>
                <a:ea typeface="幼圆"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27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27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27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27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27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27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27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533400" y="533400"/>
            <a:ext cx="5105400" cy="6858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2800" b="1" smtClean="0">
                <a:solidFill>
                  <a:schemeClr val="tx1"/>
                </a:solidFill>
                <a:latin typeface="幼圆" pitchFamily="49" charset="-122"/>
                <a:ea typeface="幼圆" pitchFamily="49" charset="-122"/>
              </a:rPr>
              <a:t>青铜时代</a:t>
            </a:r>
            <a:r>
              <a:rPr lang="en-US" altLang="zh-CN" sz="2800" b="1" smtClean="0">
                <a:solidFill>
                  <a:schemeClr val="tx1"/>
                </a:solidFill>
                <a:ea typeface="幼圆" pitchFamily="49" charset="-122"/>
              </a:rPr>
              <a:t>——</a:t>
            </a:r>
            <a:r>
              <a:rPr lang="zh-CN" altLang="en-US" sz="2800" b="1" smtClean="0">
                <a:solidFill>
                  <a:schemeClr val="tx1"/>
                </a:solidFill>
                <a:latin typeface="幼圆" pitchFamily="49" charset="-122"/>
                <a:ea typeface="幼圆" pitchFamily="49" charset="-122"/>
              </a:rPr>
              <a:t>辉煌的青铜文明</a:t>
            </a:r>
          </a:p>
        </p:txBody>
      </p:sp>
      <p:sp>
        <p:nvSpPr>
          <p:cNvPr id="200707" name="Rectangle 3"/>
          <p:cNvSpPr>
            <a:spLocks noGrp="1" noChangeArrowheads="1"/>
          </p:cNvSpPr>
          <p:nvPr>
            <p:ph type="body" sz="half" idx="1"/>
          </p:nvPr>
        </p:nvSpPr>
        <p:spPr>
          <a:xfrm>
            <a:off x="533400" y="1219200"/>
            <a:ext cx="4953000" cy="4343400"/>
          </a:xfrm>
        </p:spPr>
        <p:txBody>
          <a:bodyPr/>
          <a:lstStyle/>
          <a:p>
            <a:pPr eaLnBrk="1" hangingPunct="1">
              <a:lnSpc>
                <a:spcPct val="155000"/>
              </a:lnSpc>
              <a:spcBef>
                <a:spcPct val="50000"/>
              </a:spcBef>
              <a:buClr>
                <a:srgbClr val="FF3300"/>
              </a:buClr>
              <a:buSzPct val="105000"/>
              <a:buFont typeface="Wingdings" pitchFamily="2" charset="2"/>
              <a:buChar char="q"/>
            </a:pPr>
            <a:r>
              <a:rPr lang="zh-CN" altLang="en-US" sz="2400" smtClean="0">
                <a:latin typeface="幼圆" pitchFamily="49" charset="-122"/>
                <a:ea typeface="幼圆" pitchFamily="49" charset="-122"/>
              </a:rPr>
              <a:t>中国史学上所称的</a:t>
            </a:r>
            <a:r>
              <a:rPr lang="zh-CN" altLang="en-US" sz="2400" smtClean="0">
                <a:ea typeface="幼圆" pitchFamily="49" charset="-122"/>
              </a:rPr>
              <a:t>“</a:t>
            </a:r>
            <a:r>
              <a:rPr lang="zh-CN" altLang="en-US" sz="2400" b="1" smtClean="0">
                <a:solidFill>
                  <a:srgbClr val="0000FF"/>
                </a:solidFill>
                <a:latin typeface="幼圆" pitchFamily="49" charset="-122"/>
                <a:ea typeface="幼圆" pitchFamily="49" charset="-122"/>
              </a:rPr>
              <a:t>青铜时代</a:t>
            </a:r>
            <a:r>
              <a:rPr lang="zh-CN" altLang="en-US" sz="2400" smtClean="0">
                <a:ea typeface="幼圆" pitchFamily="49" charset="-122"/>
              </a:rPr>
              <a:t>”</a:t>
            </a:r>
            <a:r>
              <a:rPr lang="zh-CN" altLang="en-US" sz="2400" smtClean="0">
                <a:latin typeface="幼圆" pitchFamily="49" charset="-122"/>
                <a:ea typeface="幼圆" pitchFamily="49" charset="-122"/>
              </a:rPr>
              <a:t>是指大量使用青铜工具及青铜礼器的时期。保守的估计，这一时期主要从</a:t>
            </a:r>
            <a:r>
              <a:rPr lang="zh-CN" altLang="en-US" sz="2400" b="1" smtClean="0">
                <a:solidFill>
                  <a:srgbClr val="0000FF"/>
                </a:solidFill>
                <a:latin typeface="幼圆" pitchFamily="49" charset="-122"/>
                <a:ea typeface="幼圆" pitchFamily="49" charset="-122"/>
              </a:rPr>
              <a:t>夏、商、周直至秦、汉</a:t>
            </a:r>
            <a:r>
              <a:rPr lang="zh-CN" altLang="en-US" sz="2400" smtClean="0">
                <a:latin typeface="幼圆" pitchFamily="49" charset="-122"/>
                <a:ea typeface="幼圆" pitchFamily="49" charset="-122"/>
              </a:rPr>
              <a:t>，时间跨度约为两千年左右，这也是青铜器从发展、成熟乃至鼎盛的辉煌期。</a:t>
            </a:r>
            <a:endParaRPr lang="zh-CN" altLang="en-US" sz="2400" smtClean="0"/>
          </a:p>
        </p:txBody>
      </p:sp>
      <p:sp>
        <p:nvSpPr>
          <p:cNvPr id="200716" name="Rectangle 12"/>
          <p:cNvSpPr>
            <a:spLocks noChangeArrowheads="1"/>
          </p:cNvSpPr>
          <p:nvPr/>
        </p:nvSpPr>
        <p:spPr bwMode="auto">
          <a:xfrm>
            <a:off x="6858000" y="3276600"/>
            <a:ext cx="796925" cy="457200"/>
          </a:xfrm>
          <a:prstGeom prst="rect">
            <a:avLst/>
          </a:prstGeom>
          <a:noFill/>
          <a:ln w="9525">
            <a:noFill/>
            <a:miter lim="800000"/>
            <a:headEnd/>
            <a:tailEnd/>
          </a:ln>
        </p:spPr>
        <p:txBody>
          <a:bodyPr wrap="none">
            <a:spAutoFit/>
          </a:bodyPr>
          <a:lstStyle/>
          <a:p>
            <a:r>
              <a:rPr lang="zh-CN" altLang="en-US" sz="2400" b="1">
                <a:solidFill>
                  <a:srgbClr val="0000FF"/>
                </a:solidFill>
                <a:latin typeface="Verdana" pitchFamily="34" charset="0"/>
                <a:ea typeface="幼圆" pitchFamily="49" charset="-122"/>
              </a:rPr>
              <a:t>夏钺</a:t>
            </a:r>
          </a:p>
        </p:txBody>
      </p:sp>
      <p:pic>
        <p:nvPicPr>
          <p:cNvPr id="200719" name="Picture 15" descr="0503pic22985"/>
          <p:cNvPicPr>
            <a:picLocks noGrp="1" noChangeAspect="1" noChangeArrowheads="1"/>
          </p:cNvPicPr>
          <p:nvPr>
            <p:ph sz="quarter" idx="3"/>
          </p:nvPr>
        </p:nvPicPr>
        <p:blipFill>
          <a:blip r:embed="rId2" cstate="print"/>
          <a:srcRect/>
          <a:stretch>
            <a:fillRect/>
          </a:stretch>
        </p:blipFill>
        <p:spPr>
          <a:xfrm>
            <a:off x="5791200" y="533400"/>
            <a:ext cx="2813050" cy="2514600"/>
          </a:xfrm>
          <a:noFill/>
        </p:spPr>
      </p:pic>
      <p:pic>
        <p:nvPicPr>
          <p:cNvPr id="200721" name="Picture 17" descr="公元前21～前16世紀的銅器殘片(河南登封出土"/>
          <p:cNvPicPr>
            <a:picLocks noChangeAspect="1" noChangeArrowheads="1"/>
          </p:cNvPicPr>
          <p:nvPr/>
        </p:nvPicPr>
        <p:blipFill>
          <a:blip r:embed="rId3" cstate="print"/>
          <a:srcRect/>
          <a:stretch>
            <a:fillRect/>
          </a:stretch>
        </p:blipFill>
        <p:spPr bwMode="auto">
          <a:xfrm>
            <a:off x="5791200" y="3962400"/>
            <a:ext cx="2716213" cy="2255838"/>
          </a:xfrm>
          <a:prstGeom prst="rect">
            <a:avLst/>
          </a:prstGeom>
          <a:noFill/>
          <a:ln w="9525">
            <a:noFill/>
            <a:miter lim="800000"/>
            <a:headEnd/>
            <a:tailEnd/>
          </a:ln>
        </p:spPr>
      </p:pic>
      <p:sp>
        <p:nvSpPr>
          <p:cNvPr id="200722" name="Rectangle 18"/>
          <p:cNvSpPr>
            <a:spLocks noChangeArrowheads="1"/>
          </p:cNvSpPr>
          <p:nvPr/>
        </p:nvSpPr>
        <p:spPr bwMode="auto">
          <a:xfrm>
            <a:off x="2209800" y="5410200"/>
            <a:ext cx="3543300" cy="822325"/>
          </a:xfrm>
          <a:prstGeom prst="rect">
            <a:avLst/>
          </a:prstGeom>
          <a:noFill/>
          <a:ln w="9525">
            <a:noFill/>
            <a:miter lim="800000"/>
            <a:headEnd/>
            <a:tailEnd/>
          </a:ln>
        </p:spPr>
        <p:txBody>
          <a:bodyPr wrap="none">
            <a:spAutoFit/>
          </a:bodyPr>
          <a:lstStyle/>
          <a:p>
            <a:pPr algn="r"/>
            <a:r>
              <a:rPr lang="zh-CN" altLang="en-US" sz="2400">
                <a:solidFill>
                  <a:srgbClr val="0000FF"/>
                </a:solidFill>
              </a:rPr>
              <a:t>河南登封出土的</a:t>
            </a:r>
            <a:r>
              <a:rPr lang="zh-CN" altLang="en-US" sz="2400" b="1">
                <a:solidFill>
                  <a:srgbClr val="0000FF"/>
                </a:solidFill>
              </a:rPr>
              <a:t>铜器残片</a:t>
            </a:r>
          </a:p>
          <a:p>
            <a:pPr algn="r"/>
            <a:r>
              <a:rPr lang="en-US" altLang="zh-CN" sz="2400">
                <a:solidFill>
                  <a:srgbClr val="0000FF"/>
                </a:solidFill>
              </a:rPr>
              <a:t>(2100BC</a:t>
            </a:r>
            <a:r>
              <a:rPr lang="zh-CN" altLang="en-US" sz="2400">
                <a:solidFill>
                  <a:srgbClr val="0000FF"/>
                </a:solidFill>
              </a:rPr>
              <a:t>～</a:t>
            </a:r>
            <a:r>
              <a:rPr lang="en-US" altLang="zh-CN" sz="2400">
                <a:solidFill>
                  <a:srgbClr val="0000FF"/>
                </a:solidFill>
              </a:rPr>
              <a:t>1600BC</a:t>
            </a:r>
            <a:r>
              <a:rPr lang="zh-CN" altLang="en-US" sz="2400">
                <a:solidFill>
                  <a:srgbClr val="0000FF"/>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0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07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2007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200721"/>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20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autoUpdateAnimBg="0"/>
      <p:bldP spid="200716" grpId="0" autoUpdateAnimBg="0"/>
      <p:bldP spid="20072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idx="4294967295"/>
          </p:nvPr>
        </p:nvSpPr>
        <p:spPr bwMode="auto">
          <a:xfrm>
            <a:off x="685800" y="533400"/>
            <a:ext cx="7772400" cy="838200"/>
          </a:xfrm>
          <a:prstGeom prst="rect">
            <a:avLst/>
          </a:prstGeom>
          <a:noFill/>
          <a:ln>
            <a:miter lim="800000"/>
            <a:headEnd/>
            <a:tailEnd/>
          </a:ln>
        </p:spPr>
        <p:txBody>
          <a:bodyPr/>
          <a:lstStyle/>
          <a:p>
            <a:pPr algn="l" eaLnBrk="1" hangingPunct="1"/>
            <a:r>
              <a:rPr lang="zh-CN" altLang="en-US" sz="2800" b="1" smtClean="0">
                <a:ea typeface="幼圆" pitchFamily="49" charset="-122"/>
                <a:hlinkClick r:id="rId2"/>
              </a:rPr>
              <a:t>问鼎中原</a:t>
            </a:r>
            <a:r>
              <a:rPr lang="en-US" altLang="zh-CN" sz="2800" b="1" smtClean="0">
                <a:ea typeface="幼圆" pitchFamily="49" charset="-122"/>
              </a:rPr>
              <a:t>——</a:t>
            </a:r>
            <a:r>
              <a:rPr lang="zh-CN" altLang="en-US" sz="2800" b="1" smtClean="0">
                <a:ea typeface="幼圆" pitchFamily="49" charset="-122"/>
              </a:rPr>
              <a:t>礼器</a:t>
            </a:r>
          </a:p>
        </p:txBody>
      </p:sp>
      <p:pic>
        <p:nvPicPr>
          <p:cNvPr id="207877" name="Picture 5" descr="0503pic22334"/>
          <p:cNvPicPr>
            <a:picLocks noChangeAspect="1" noChangeArrowheads="1"/>
          </p:cNvPicPr>
          <p:nvPr/>
        </p:nvPicPr>
        <p:blipFill>
          <a:blip r:embed="rId3" cstate="print"/>
          <a:srcRect/>
          <a:stretch>
            <a:fillRect/>
          </a:stretch>
        </p:blipFill>
        <p:spPr bwMode="auto">
          <a:xfrm>
            <a:off x="5029200" y="1600200"/>
            <a:ext cx="3349625" cy="3500438"/>
          </a:xfrm>
          <a:prstGeom prst="rect">
            <a:avLst/>
          </a:prstGeom>
          <a:noFill/>
          <a:ln w="9525">
            <a:noFill/>
            <a:miter lim="800000"/>
            <a:headEnd/>
            <a:tailEnd/>
          </a:ln>
        </p:spPr>
      </p:pic>
      <p:sp>
        <p:nvSpPr>
          <p:cNvPr id="207878" name="Rectangle 6"/>
          <p:cNvSpPr>
            <a:spLocks noChangeArrowheads="1"/>
          </p:cNvSpPr>
          <p:nvPr/>
        </p:nvSpPr>
        <p:spPr bwMode="auto">
          <a:xfrm>
            <a:off x="457200" y="1371600"/>
            <a:ext cx="4292600" cy="4267200"/>
          </a:xfrm>
          <a:prstGeom prst="rect">
            <a:avLst/>
          </a:prstGeom>
          <a:noFill/>
          <a:ln w="9525">
            <a:noFill/>
            <a:miter lim="800000"/>
            <a:headEnd/>
            <a:tailEnd/>
          </a:ln>
        </p:spPr>
        <p:txBody>
          <a:bodyPr/>
          <a:lstStyle/>
          <a:p>
            <a:pPr marL="342900" indent="-342900">
              <a:lnSpc>
                <a:spcPct val="140000"/>
              </a:lnSpc>
              <a:spcBef>
                <a:spcPct val="20000"/>
              </a:spcBef>
            </a:pPr>
            <a:r>
              <a:rPr lang="zh-CN" altLang="en-US" sz="2800" b="1">
                <a:solidFill>
                  <a:srgbClr val="0000FF"/>
                </a:solidFill>
                <a:latin typeface="幼圆" pitchFamily="49" charset="-122"/>
                <a:ea typeface="幼圆" pitchFamily="49" charset="-122"/>
              </a:rPr>
              <a:t>司母戊鼎</a:t>
            </a:r>
          </a:p>
          <a:p>
            <a:pPr marL="342900" indent="-342900">
              <a:lnSpc>
                <a:spcPct val="140000"/>
              </a:lnSpc>
              <a:spcBef>
                <a:spcPct val="20000"/>
              </a:spcBef>
              <a:buFont typeface="Wingdings" pitchFamily="2" charset="2"/>
              <a:buChar char="q"/>
            </a:pPr>
            <a:r>
              <a:rPr lang="zh-CN" altLang="en-US" sz="2400">
                <a:latin typeface="幼圆" pitchFamily="49" charset="-122"/>
                <a:ea typeface="幼圆" pitchFamily="49" charset="-122"/>
              </a:rPr>
              <a:t>商代大鼎，</a:t>
            </a:r>
            <a:r>
              <a:rPr lang="en-US" altLang="zh-CN" sz="2400">
                <a:latin typeface="幼圆" pitchFamily="49" charset="-122"/>
                <a:ea typeface="幼圆" pitchFamily="49" charset="-122"/>
              </a:rPr>
              <a:t>1939</a:t>
            </a:r>
            <a:r>
              <a:rPr lang="zh-CN" altLang="en-US" sz="2400">
                <a:latin typeface="幼圆" pitchFamily="49" charset="-122"/>
                <a:ea typeface="幼圆" pitchFamily="49" charset="-122"/>
              </a:rPr>
              <a:t>年出土</a:t>
            </a:r>
          </a:p>
          <a:p>
            <a:pPr marL="342900" indent="-342900">
              <a:lnSpc>
                <a:spcPct val="140000"/>
              </a:lnSpc>
              <a:spcBef>
                <a:spcPct val="20000"/>
              </a:spcBef>
              <a:buFont typeface="Wingdings" pitchFamily="2" charset="2"/>
              <a:buChar char="q"/>
            </a:pPr>
            <a:r>
              <a:rPr lang="zh-CN" altLang="en-US" sz="2400">
                <a:latin typeface="幼圆" pitchFamily="49" charset="-122"/>
                <a:ea typeface="幼圆" pitchFamily="49" charset="-122"/>
              </a:rPr>
              <a:t>鼎高</a:t>
            </a:r>
            <a:r>
              <a:rPr lang="en-US" altLang="zh-CN" sz="2400">
                <a:latin typeface="幼圆" pitchFamily="49" charset="-122"/>
                <a:ea typeface="幼圆" pitchFamily="49" charset="-122"/>
              </a:rPr>
              <a:t>133</a:t>
            </a:r>
            <a:r>
              <a:rPr lang="zh-CN" altLang="en-US" sz="2400">
                <a:latin typeface="幼圆" pitchFamily="49" charset="-122"/>
                <a:ea typeface="幼圆" pitchFamily="49" charset="-122"/>
              </a:rPr>
              <a:t>厘米，重</a:t>
            </a:r>
            <a:r>
              <a:rPr lang="en-US" altLang="zh-CN" sz="2400">
                <a:latin typeface="幼圆" pitchFamily="49" charset="-122"/>
                <a:ea typeface="幼圆" pitchFamily="49" charset="-122"/>
              </a:rPr>
              <a:t>875</a:t>
            </a:r>
            <a:r>
              <a:rPr lang="zh-CN" altLang="en-US" sz="2400">
                <a:latin typeface="幼圆" pitchFamily="49" charset="-122"/>
                <a:ea typeface="幼圆" pitchFamily="49" charset="-122"/>
              </a:rPr>
              <a:t>公斤。</a:t>
            </a:r>
          </a:p>
          <a:p>
            <a:pPr marL="342900" indent="-342900">
              <a:lnSpc>
                <a:spcPct val="140000"/>
              </a:lnSpc>
              <a:spcBef>
                <a:spcPct val="20000"/>
              </a:spcBef>
              <a:buFont typeface="Wingdings" pitchFamily="2" charset="2"/>
              <a:buChar char="q"/>
            </a:pPr>
            <a:r>
              <a:rPr lang="zh-CN" altLang="en-US" sz="2400">
                <a:latin typeface="幼圆" pitchFamily="49" charset="-122"/>
                <a:ea typeface="幼圆" pitchFamily="49" charset="-122"/>
              </a:rPr>
              <a:t>为已知的中国古代体量最大的青铜器。也是世界上已出土的最大古青銅器。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78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7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549275"/>
            <a:ext cx="8229600" cy="576263"/>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2800" b="1" smtClean="0">
                <a:latin typeface="幼圆" pitchFamily="49" charset="-122"/>
                <a:ea typeface="幼圆" pitchFamily="49" charset="-122"/>
              </a:rPr>
              <a:t>国之大事</a:t>
            </a:r>
            <a:r>
              <a:rPr lang="en-US" altLang="zh-CN" sz="2800" b="1" smtClean="0">
                <a:latin typeface="幼圆" pitchFamily="49" charset="-122"/>
                <a:ea typeface="幼圆" pitchFamily="49" charset="-122"/>
              </a:rPr>
              <a:t>,</a:t>
            </a:r>
            <a:r>
              <a:rPr lang="zh-CN" altLang="en-US" sz="2800" b="1" smtClean="0">
                <a:latin typeface="幼圆" pitchFamily="49" charset="-122"/>
                <a:ea typeface="幼圆" pitchFamily="49" charset="-122"/>
              </a:rPr>
              <a:t>在祀与戎</a:t>
            </a:r>
            <a:r>
              <a:rPr lang="en-US" altLang="zh-CN" sz="2800" b="1" smtClean="0">
                <a:ea typeface="幼圆" pitchFamily="49" charset="-122"/>
              </a:rPr>
              <a:t>——</a:t>
            </a:r>
            <a:r>
              <a:rPr lang="zh-CN" altLang="en-US" sz="2800" b="1" smtClean="0">
                <a:latin typeface="幼圆" pitchFamily="49" charset="-122"/>
                <a:ea typeface="幼圆" pitchFamily="49" charset="-122"/>
              </a:rPr>
              <a:t>兵器 </a:t>
            </a:r>
          </a:p>
        </p:txBody>
      </p:sp>
      <p:pic>
        <p:nvPicPr>
          <p:cNvPr id="23555" name="Picture 4" descr="越王勾践剑"/>
          <p:cNvPicPr>
            <a:picLocks noChangeAspect="1" noChangeArrowheads="1"/>
          </p:cNvPicPr>
          <p:nvPr/>
        </p:nvPicPr>
        <p:blipFill>
          <a:blip r:embed="rId2" cstate="print"/>
          <a:srcRect/>
          <a:stretch>
            <a:fillRect/>
          </a:stretch>
        </p:blipFill>
        <p:spPr bwMode="auto">
          <a:xfrm>
            <a:off x="250825" y="1125538"/>
            <a:ext cx="6834188" cy="5126037"/>
          </a:xfrm>
          <a:prstGeom prst="rect">
            <a:avLst/>
          </a:prstGeom>
          <a:noFill/>
          <a:ln w="9525">
            <a:noFill/>
            <a:miter lim="800000"/>
            <a:headEnd/>
            <a:tailEnd/>
          </a:ln>
        </p:spPr>
      </p:pic>
      <p:sp>
        <p:nvSpPr>
          <p:cNvPr id="23556" name="Text Box 5"/>
          <p:cNvSpPr txBox="1">
            <a:spLocks noChangeArrowheads="1"/>
          </p:cNvSpPr>
          <p:nvPr/>
        </p:nvSpPr>
        <p:spPr bwMode="auto">
          <a:xfrm>
            <a:off x="7308850" y="1196975"/>
            <a:ext cx="1409700" cy="457200"/>
          </a:xfrm>
          <a:prstGeom prst="rect">
            <a:avLst/>
          </a:prstGeom>
          <a:noFill/>
          <a:ln w="9525" algn="ctr">
            <a:noFill/>
            <a:miter lim="800000"/>
            <a:headEnd/>
            <a:tailEnd/>
          </a:ln>
        </p:spPr>
        <p:txBody>
          <a:bodyPr wrap="none">
            <a:spAutoFit/>
          </a:bodyPr>
          <a:lstStyle/>
          <a:p>
            <a:r>
              <a:rPr lang="zh-CN" altLang="en-US" sz="2400" b="1">
                <a:solidFill>
                  <a:srgbClr val="0000FF"/>
                </a:solidFill>
                <a:ea typeface="幼圆" pitchFamily="49" charset="-122"/>
              </a:rPr>
              <a:t>切金断玉</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ChangeArrowheads="1"/>
          </p:cNvSpPr>
          <p:nvPr/>
        </p:nvSpPr>
        <p:spPr bwMode="auto">
          <a:xfrm>
            <a:off x="228600" y="3886200"/>
            <a:ext cx="6477000" cy="1143000"/>
          </a:xfrm>
          <a:prstGeom prst="rect">
            <a:avLst/>
          </a:prstGeom>
          <a:noFill/>
          <a:ln w="9525">
            <a:noFill/>
            <a:miter lim="800000"/>
            <a:headEnd/>
            <a:tailEnd/>
          </a:ln>
        </p:spPr>
        <p:txBody>
          <a:bodyPr/>
          <a:lstStyle/>
          <a:p>
            <a:pPr marL="342900" indent="-342900">
              <a:lnSpc>
                <a:spcPct val="90000"/>
              </a:lnSpc>
              <a:spcBef>
                <a:spcPct val="20000"/>
              </a:spcBef>
              <a:buFont typeface="Wingdings" pitchFamily="2" charset="2"/>
              <a:buChar char="q"/>
            </a:pPr>
            <a:r>
              <a:rPr lang="zh-CN" altLang="en-US" sz="2800" b="1">
                <a:solidFill>
                  <a:srgbClr val="0000FF"/>
                </a:solidFill>
                <a:latin typeface="幼圆" pitchFamily="49" charset="-122"/>
                <a:ea typeface="幼圆" pitchFamily="49" charset="-122"/>
              </a:rPr>
              <a:t>突目面具</a:t>
            </a:r>
            <a:r>
              <a:rPr lang="zh-CN" altLang="en-US" sz="2400">
                <a:latin typeface="幼圆" pitchFamily="49" charset="-122"/>
                <a:ea typeface="幼圆" pitchFamily="49" charset="-122"/>
              </a:rPr>
              <a:t>铸于商代晚期，原件高</a:t>
            </a:r>
            <a:r>
              <a:rPr lang="en-US" altLang="zh-CN" sz="2400">
                <a:latin typeface="幼圆" pitchFamily="49" charset="-122"/>
                <a:ea typeface="幼圆" pitchFamily="49" charset="-122"/>
              </a:rPr>
              <a:t>64.5</a:t>
            </a:r>
            <a:r>
              <a:rPr lang="zh-CN" altLang="en-US" sz="2400">
                <a:latin typeface="幼圆" pitchFamily="49" charset="-122"/>
                <a:ea typeface="幼圆" pitchFamily="49" charset="-122"/>
              </a:rPr>
              <a:t>厘米，宽</a:t>
            </a:r>
            <a:r>
              <a:rPr lang="en-US" altLang="zh-CN" sz="2400">
                <a:latin typeface="幼圆" pitchFamily="49" charset="-122"/>
                <a:ea typeface="幼圆" pitchFamily="49" charset="-122"/>
              </a:rPr>
              <a:t>138</a:t>
            </a:r>
            <a:r>
              <a:rPr lang="zh-CN" altLang="en-US" sz="2400">
                <a:latin typeface="幼圆" pitchFamily="49" charset="-122"/>
                <a:ea typeface="幼圆" pitchFamily="49" charset="-122"/>
              </a:rPr>
              <a:t>厘米，眼球柱状外突长达</a:t>
            </a:r>
            <a:r>
              <a:rPr lang="en-US" altLang="zh-CN" sz="2400">
                <a:latin typeface="幼圆" pitchFamily="49" charset="-122"/>
                <a:ea typeface="幼圆" pitchFamily="49" charset="-122"/>
              </a:rPr>
              <a:t>13.5</a:t>
            </a:r>
            <a:r>
              <a:rPr lang="zh-CN" altLang="en-US" sz="2400">
                <a:latin typeface="幼圆" pitchFamily="49" charset="-122"/>
                <a:ea typeface="幼圆" pitchFamily="49" charset="-122"/>
              </a:rPr>
              <a:t>厘米，其造型在世界上亦属首见。</a:t>
            </a:r>
          </a:p>
        </p:txBody>
      </p:sp>
      <p:sp>
        <p:nvSpPr>
          <p:cNvPr id="24579" name="Rectangle 4"/>
          <p:cNvSpPr>
            <a:spLocks noGrp="1" noChangeArrowheads="1"/>
          </p:cNvSpPr>
          <p:nvPr>
            <p:ph type="title" idx="4294967295"/>
          </p:nvPr>
        </p:nvSpPr>
        <p:spPr bwMode="auto">
          <a:xfrm>
            <a:off x="381000" y="457200"/>
            <a:ext cx="6400800" cy="838200"/>
          </a:xfrm>
          <a:prstGeom prst="rect">
            <a:avLst/>
          </a:prstGeom>
          <a:noFill/>
          <a:ln>
            <a:miter lim="800000"/>
            <a:headEnd/>
            <a:tailEnd/>
          </a:ln>
        </p:spPr>
        <p:txBody>
          <a:bodyPr/>
          <a:lstStyle/>
          <a:p>
            <a:pPr algn="l" eaLnBrk="1" hangingPunct="1"/>
            <a:r>
              <a:rPr lang="zh-CN" altLang="en-US" sz="2800" b="1" smtClean="0">
                <a:latin typeface="Verdana" pitchFamily="34" charset="0"/>
                <a:ea typeface="幼圆" pitchFamily="49" charset="-122"/>
              </a:rPr>
              <a:t>古蜀青铜文明</a:t>
            </a:r>
            <a:r>
              <a:rPr lang="en-US" altLang="zh-CN" sz="2800" b="1" smtClean="0">
                <a:ea typeface="幼圆" pitchFamily="49" charset="-122"/>
              </a:rPr>
              <a:t>——</a:t>
            </a:r>
            <a:r>
              <a:rPr lang="zh-CN" altLang="en-US" sz="2800" b="1" smtClean="0">
                <a:latin typeface="Verdana" pitchFamily="34" charset="0"/>
                <a:ea typeface="幼圆" pitchFamily="49" charset="-122"/>
              </a:rPr>
              <a:t>三星堆祭祀坑</a:t>
            </a:r>
          </a:p>
        </p:txBody>
      </p:sp>
      <p:pic>
        <p:nvPicPr>
          <p:cNvPr id="210949" name="Picture 5" descr="production_qita_lrx_foto"/>
          <p:cNvPicPr>
            <a:picLocks noChangeAspect="1" noChangeArrowheads="1"/>
          </p:cNvPicPr>
          <p:nvPr/>
        </p:nvPicPr>
        <p:blipFill>
          <a:blip r:embed="rId2" cstate="print"/>
          <a:srcRect r="28510"/>
          <a:stretch>
            <a:fillRect/>
          </a:stretch>
        </p:blipFill>
        <p:spPr bwMode="auto">
          <a:xfrm>
            <a:off x="6629400" y="381000"/>
            <a:ext cx="2335213" cy="5791200"/>
          </a:xfrm>
          <a:prstGeom prst="rect">
            <a:avLst/>
          </a:prstGeom>
          <a:noFill/>
          <a:ln w="9525">
            <a:noFill/>
            <a:miter lim="800000"/>
            <a:headEnd/>
            <a:tailEnd/>
          </a:ln>
        </p:spPr>
      </p:pic>
      <p:pic>
        <p:nvPicPr>
          <p:cNvPr id="210950" name="Picture 6" descr="production_qita_tmmj_foto"/>
          <p:cNvPicPr>
            <a:picLocks noChangeAspect="1" noChangeArrowheads="1"/>
          </p:cNvPicPr>
          <p:nvPr/>
        </p:nvPicPr>
        <p:blipFill>
          <a:blip r:embed="rId3" cstate="print"/>
          <a:srcRect/>
          <a:stretch>
            <a:fillRect/>
          </a:stretch>
        </p:blipFill>
        <p:spPr bwMode="auto">
          <a:xfrm>
            <a:off x="1371600" y="1219200"/>
            <a:ext cx="4648200" cy="2749550"/>
          </a:xfrm>
          <a:prstGeom prst="rect">
            <a:avLst/>
          </a:prstGeom>
          <a:noFill/>
          <a:ln w="9525">
            <a:noFill/>
            <a:miter lim="800000"/>
            <a:headEnd/>
            <a:tailEnd/>
          </a:ln>
        </p:spPr>
      </p:pic>
      <p:sp>
        <p:nvSpPr>
          <p:cNvPr id="210951" name="Rectangle 7"/>
          <p:cNvSpPr>
            <a:spLocks noChangeArrowheads="1"/>
          </p:cNvSpPr>
          <p:nvPr/>
        </p:nvSpPr>
        <p:spPr bwMode="auto">
          <a:xfrm>
            <a:off x="228600" y="5029200"/>
            <a:ext cx="6477000" cy="1295400"/>
          </a:xfrm>
          <a:prstGeom prst="rect">
            <a:avLst/>
          </a:prstGeom>
          <a:noFill/>
          <a:ln w="9525">
            <a:noFill/>
            <a:miter lim="800000"/>
            <a:headEnd/>
            <a:tailEnd/>
          </a:ln>
        </p:spPr>
        <p:txBody>
          <a:bodyPr/>
          <a:lstStyle/>
          <a:p>
            <a:pPr marL="342900" indent="-342900">
              <a:lnSpc>
                <a:spcPct val="90000"/>
              </a:lnSpc>
              <a:spcBef>
                <a:spcPct val="20000"/>
              </a:spcBef>
              <a:buFont typeface="Wingdings" pitchFamily="2" charset="2"/>
              <a:buChar char="q"/>
            </a:pPr>
            <a:r>
              <a:rPr lang="zh-CN" altLang="en-US" sz="2800" b="1">
                <a:solidFill>
                  <a:srgbClr val="0000FF"/>
                </a:solidFill>
                <a:latin typeface="幼圆" pitchFamily="49" charset="-122"/>
                <a:ea typeface="幼圆" pitchFamily="49" charset="-122"/>
              </a:rPr>
              <a:t>立人像</a:t>
            </a:r>
            <a:r>
              <a:rPr lang="zh-CN" altLang="en-US" sz="2400">
                <a:latin typeface="幼圆" pitchFamily="49" charset="-122"/>
                <a:ea typeface="幼圆" pitchFamily="49" charset="-122"/>
              </a:rPr>
              <a:t>铸于商代晚期，人像高</a:t>
            </a:r>
            <a:r>
              <a:rPr lang="en-US" altLang="zh-CN" sz="2400">
                <a:latin typeface="幼圆" pitchFamily="49" charset="-122"/>
                <a:ea typeface="幼圆" pitchFamily="49" charset="-122"/>
              </a:rPr>
              <a:t>172</a:t>
            </a:r>
            <a:r>
              <a:rPr lang="zh-CN" altLang="en-US" sz="2400">
                <a:latin typeface="幼圆" pitchFamily="49" charset="-122"/>
                <a:ea typeface="幼圆" pitchFamily="49" charset="-122"/>
              </a:rPr>
              <a:t>厘米，底座高</a:t>
            </a:r>
            <a:r>
              <a:rPr lang="en-US" altLang="zh-CN" sz="2400">
                <a:latin typeface="幼圆" pitchFamily="49" charset="-122"/>
                <a:ea typeface="幼圆" pitchFamily="49" charset="-122"/>
              </a:rPr>
              <a:t>90</a:t>
            </a:r>
            <a:r>
              <a:rPr lang="zh-CN" altLang="en-US" sz="2400">
                <a:latin typeface="幼圆" pitchFamily="49" charset="-122"/>
                <a:ea typeface="幼圆" pitchFamily="49" charset="-122"/>
              </a:rPr>
              <a:t>厘米，通高</a:t>
            </a:r>
            <a:r>
              <a:rPr lang="en-US" altLang="zh-CN" sz="2400">
                <a:latin typeface="幼圆" pitchFamily="49" charset="-122"/>
                <a:ea typeface="幼圆" pitchFamily="49" charset="-122"/>
              </a:rPr>
              <a:t>262</a:t>
            </a:r>
            <a:r>
              <a:rPr lang="zh-CN" altLang="en-US" sz="2400">
                <a:latin typeface="幼圆" pitchFamily="49" charset="-122"/>
                <a:ea typeface="幼圆" pitchFamily="49" charset="-122"/>
              </a:rPr>
              <a:t>厘米，是世界上最大的青铜立人像，被尊称为</a:t>
            </a:r>
            <a:r>
              <a:rPr lang="zh-CN" altLang="en-US" sz="2400">
                <a:ea typeface="幼圆" pitchFamily="49" charset="-122"/>
              </a:rPr>
              <a:t>“</a:t>
            </a:r>
            <a:r>
              <a:rPr lang="zh-CN" altLang="en-US" sz="2400">
                <a:latin typeface="幼圆" pitchFamily="49" charset="-122"/>
                <a:ea typeface="幼圆" pitchFamily="49" charset="-122"/>
              </a:rPr>
              <a:t>世界铜像之王</a:t>
            </a:r>
            <a:r>
              <a:rPr lang="zh-CN" altLang="en-US" sz="2400">
                <a:ea typeface="幼圆" pitchFamily="49" charset="-122"/>
              </a:rPr>
              <a:t>”</a:t>
            </a:r>
            <a:r>
              <a:rPr lang="zh-CN" altLang="en-US" sz="2400">
                <a:latin typeface="幼圆" pitchFamily="49" charset="-122"/>
                <a:ea typeface="幼圆"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09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109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0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autoUpdateAnimBg="0"/>
      <p:bldP spid="21095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381000" y="0"/>
            <a:ext cx="7772400" cy="1206500"/>
          </a:xfrm>
          <a:noFill/>
          <a:ln>
            <a:miter lim="800000"/>
            <a:headEnd/>
            <a:tailEnd/>
          </a:ln>
        </p:spPr>
        <p:txBody>
          <a:bodyPr vert="horz" wrap="square" lIns="91440" tIns="45720" rIns="91440" bIns="45720" numCol="1" anchor="ctr" anchorCtr="0" compatLnSpc="1">
            <a:prstTxWarp prst="textNoShape">
              <a:avLst/>
            </a:prstTxWarp>
          </a:bodyPr>
          <a:lstStyle/>
          <a:p>
            <a:pPr eaLnBrk="1" hangingPunct="1"/>
            <a:r>
              <a:rPr lang="zh-CN" altLang="en-US" sz="3200" b="1" smtClean="0"/>
              <a:t>教材与学时安排</a:t>
            </a:r>
          </a:p>
        </p:txBody>
      </p:sp>
      <p:sp>
        <p:nvSpPr>
          <p:cNvPr id="231427" name="Rectangle 3"/>
          <p:cNvSpPr>
            <a:spLocks noGrp="1" noChangeArrowheads="1"/>
          </p:cNvSpPr>
          <p:nvPr>
            <p:ph type="body" idx="1"/>
          </p:nvPr>
        </p:nvSpPr>
        <p:spPr>
          <a:xfrm>
            <a:off x="304800" y="914400"/>
            <a:ext cx="8208963" cy="2667000"/>
          </a:xfrm>
          <a:noFill/>
        </p:spPr>
        <p:txBody>
          <a:bodyPr/>
          <a:lstStyle/>
          <a:p>
            <a:pPr eaLnBrk="1" hangingPunct="1">
              <a:lnSpc>
                <a:spcPct val="120000"/>
              </a:lnSpc>
              <a:buFont typeface="Wingdings" pitchFamily="2" charset="2"/>
              <a:buNone/>
            </a:pPr>
            <a:r>
              <a:rPr lang="zh-CN" altLang="en-US" sz="2400" b="1" smtClean="0"/>
              <a:t>教材 </a:t>
            </a:r>
            <a:r>
              <a:rPr lang="en-US" altLang="zh-CN" sz="2400" b="1" smtClean="0"/>
              <a:t>: </a:t>
            </a:r>
          </a:p>
          <a:p>
            <a:pPr eaLnBrk="1" hangingPunct="1">
              <a:lnSpc>
                <a:spcPct val="120000"/>
              </a:lnSpc>
              <a:buFont typeface="Wingdings" pitchFamily="2" charset="2"/>
              <a:buNone/>
            </a:pPr>
            <a:r>
              <a:rPr lang="en-US" altLang="zh-CN" sz="1900" b="1" smtClean="0">
                <a:solidFill>
                  <a:srgbClr val="FF3300"/>
                </a:solidFill>
              </a:rPr>
              <a:t>《</a:t>
            </a:r>
            <a:r>
              <a:rPr lang="zh-CN" altLang="en-US" sz="1900" b="1" smtClean="0">
                <a:solidFill>
                  <a:srgbClr val="FF3300"/>
                </a:solidFill>
              </a:rPr>
              <a:t>工程材料</a:t>
            </a:r>
            <a:r>
              <a:rPr lang="en-US" altLang="zh-CN" sz="1900" b="1" smtClean="0">
                <a:solidFill>
                  <a:srgbClr val="FF3300"/>
                </a:solidFill>
              </a:rPr>
              <a:t>》 </a:t>
            </a:r>
            <a:r>
              <a:rPr lang="zh-CN" altLang="en-US" sz="1900" b="1" smtClean="0">
                <a:solidFill>
                  <a:srgbClr val="FF3300"/>
                </a:solidFill>
              </a:rPr>
              <a:t>主 编  郑明新 清华大学出版社</a:t>
            </a:r>
          </a:p>
          <a:p>
            <a:pPr eaLnBrk="1" hangingPunct="1">
              <a:lnSpc>
                <a:spcPct val="120000"/>
              </a:lnSpc>
              <a:buFont typeface="Wingdings" pitchFamily="2" charset="2"/>
              <a:buNone/>
            </a:pPr>
            <a:r>
              <a:rPr lang="en-US" altLang="zh-CN" sz="1900" smtClean="0"/>
              <a:t>《</a:t>
            </a:r>
            <a:r>
              <a:rPr lang="zh-CN" altLang="en-US" sz="1900" smtClean="0"/>
              <a:t>机械工程材料及应用</a:t>
            </a:r>
            <a:r>
              <a:rPr lang="en-US" altLang="zh-CN" sz="1900" smtClean="0"/>
              <a:t>》</a:t>
            </a:r>
            <a:r>
              <a:rPr lang="zh-CN" altLang="en-US" sz="1900" smtClean="0"/>
              <a:t>　主编　何庆复　中国铁道出版社</a:t>
            </a:r>
          </a:p>
          <a:p>
            <a:pPr eaLnBrk="1" hangingPunct="1">
              <a:lnSpc>
                <a:spcPct val="120000"/>
              </a:lnSpc>
              <a:buFont typeface="Wingdings" pitchFamily="2" charset="2"/>
              <a:buNone/>
            </a:pPr>
            <a:r>
              <a:rPr lang="en-US" altLang="zh-CN" sz="1900" smtClean="0"/>
              <a:t>《</a:t>
            </a:r>
            <a:r>
              <a:rPr lang="zh-CN" altLang="en-US" sz="1900" smtClean="0"/>
              <a:t>机械工程材料</a:t>
            </a:r>
            <a:r>
              <a:rPr lang="en-US" altLang="zh-CN" sz="1900" smtClean="0"/>
              <a:t>》</a:t>
            </a:r>
            <a:r>
              <a:rPr lang="zh-CN" altLang="en-US" sz="1900" smtClean="0"/>
              <a:t>　主编　沈莲　机械工业出版社</a:t>
            </a:r>
          </a:p>
          <a:p>
            <a:pPr eaLnBrk="1" hangingPunct="1">
              <a:lnSpc>
                <a:spcPct val="120000"/>
              </a:lnSpc>
              <a:buFont typeface="Wingdings" pitchFamily="2" charset="2"/>
              <a:buNone/>
            </a:pPr>
            <a:r>
              <a:rPr lang="en-US" altLang="zh-CN" sz="1900" smtClean="0"/>
              <a:t>《</a:t>
            </a:r>
            <a:r>
              <a:rPr lang="zh-CN" altLang="en-US" sz="1900" smtClean="0"/>
              <a:t>机械工程材料及选用习题与辅导</a:t>
            </a:r>
            <a:r>
              <a:rPr lang="en-US" altLang="zh-CN" sz="1900" smtClean="0"/>
              <a:t>》</a:t>
            </a:r>
            <a:r>
              <a:rPr lang="zh-CN" altLang="en-US" sz="1900" smtClean="0"/>
              <a:t>杨苹、陈俊英、冷永祥、万国江　西南交通大学</a:t>
            </a:r>
            <a:endParaRPr lang="zh-CN" altLang="en-US" sz="2100" b="1" smtClean="0">
              <a:solidFill>
                <a:srgbClr val="FFFFFF"/>
              </a:solidFill>
            </a:endParaRPr>
          </a:p>
        </p:txBody>
      </p:sp>
      <p:sp>
        <p:nvSpPr>
          <p:cNvPr id="7172" name="Rectangle 4"/>
          <p:cNvSpPr>
            <a:spLocks noChangeArrowheads="1"/>
          </p:cNvSpPr>
          <p:nvPr/>
        </p:nvSpPr>
        <p:spPr bwMode="auto">
          <a:xfrm>
            <a:off x="323850" y="3500438"/>
            <a:ext cx="8534400" cy="896937"/>
          </a:xfrm>
          <a:prstGeom prst="rect">
            <a:avLst/>
          </a:prstGeom>
          <a:noFill/>
          <a:ln w="9525">
            <a:noFill/>
            <a:miter lim="800000"/>
            <a:headEnd/>
            <a:tailEnd/>
          </a:ln>
        </p:spPr>
        <p:txBody>
          <a:bodyPr>
            <a:spAutoFit/>
          </a:bodyPr>
          <a:lstStyle/>
          <a:p>
            <a:pPr>
              <a:lnSpc>
                <a:spcPct val="120000"/>
              </a:lnSpc>
              <a:spcBef>
                <a:spcPct val="20000"/>
              </a:spcBef>
              <a:buClr>
                <a:schemeClr val="accent1"/>
              </a:buClr>
              <a:buSzPct val="65000"/>
              <a:buFont typeface="Wingdings" pitchFamily="2" charset="2"/>
              <a:buNone/>
            </a:pPr>
            <a:r>
              <a:rPr lang="zh-CN" altLang="en-US" sz="1900" b="1"/>
              <a:t>网络资源： </a:t>
            </a:r>
            <a:r>
              <a:rPr lang="en-US" altLang="zh-CN" sz="1900" b="1">
                <a:solidFill>
                  <a:srgbClr val="FF3300"/>
                </a:solidFill>
              </a:rPr>
              <a:t>http://clxy.swjtu.edu.cn/gccl/index.html          (Preferred) </a:t>
            </a:r>
          </a:p>
          <a:p>
            <a:pPr>
              <a:lnSpc>
                <a:spcPct val="120000"/>
              </a:lnSpc>
              <a:spcBef>
                <a:spcPct val="20000"/>
              </a:spcBef>
              <a:buClr>
                <a:schemeClr val="accent1"/>
              </a:buClr>
              <a:buSzPct val="65000"/>
              <a:buFont typeface="Wingdings" pitchFamily="2" charset="2"/>
              <a:buNone/>
            </a:pPr>
            <a:r>
              <a:rPr lang="zh-CN" altLang="en-US" sz="2100" b="1"/>
              <a:t>四川省精品课程：教案、答疑系统、网上实验</a:t>
            </a:r>
            <a:r>
              <a:rPr lang="en-US" altLang="zh-CN" sz="2100" b="1"/>
              <a:t>…...</a:t>
            </a:r>
            <a:endParaRPr lang="en-US" altLang="zh-CN" sz="1900" b="1"/>
          </a:p>
        </p:txBody>
      </p:sp>
      <p:sp>
        <p:nvSpPr>
          <p:cNvPr id="7173" name="Rectangle 5"/>
          <p:cNvSpPr>
            <a:spLocks noChangeArrowheads="1"/>
          </p:cNvSpPr>
          <p:nvPr/>
        </p:nvSpPr>
        <p:spPr bwMode="auto">
          <a:xfrm>
            <a:off x="323528" y="4509120"/>
            <a:ext cx="8305800" cy="1800493"/>
          </a:xfrm>
          <a:prstGeom prst="rect">
            <a:avLst/>
          </a:prstGeom>
          <a:noFill/>
          <a:ln w="9525">
            <a:noFill/>
            <a:miter lim="800000"/>
            <a:headEnd/>
            <a:tailEnd/>
          </a:ln>
        </p:spPr>
        <p:txBody>
          <a:bodyPr>
            <a:spAutoFit/>
          </a:bodyPr>
          <a:lstStyle/>
          <a:p>
            <a:pPr>
              <a:lnSpc>
                <a:spcPct val="120000"/>
              </a:lnSpc>
              <a:spcBef>
                <a:spcPts val="600"/>
              </a:spcBef>
              <a:buClr>
                <a:schemeClr val="accent1"/>
              </a:buClr>
              <a:buSzPct val="65000"/>
              <a:buFont typeface="Wingdings" pitchFamily="2" charset="2"/>
              <a:buNone/>
            </a:pPr>
            <a:r>
              <a:rPr lang="zh-CN" altLang="en-US" sz="2000" dirty="0"/>
              <a:t>理论授课学时 </a:t>
            </a:r>
            <a:r>
              <a:rPr lang="en-US" altLang="zh-CN" sz="2000" dirty="0"/>
              <a:t>: 32</a:t>
            </a:r>
            <a:r>
              <a:rPr lang="zh-CN" altLang="en-US" sz="2000" dirty="0"/>
              <a:t>学时</a:t>
            </a:r>
          </a:p>
          <a:p>
            <a:pPr>
              <a:lnSpc>
                <a:spcPct val="120000"/>
              </a:lnSpc>
              <a:spcBef>
                <a:spcPts val="600"/>
              </a:spcBef>
              <a:buClr>
                <a:schemeClr val="accent1"/>
              </a:buClr>
              <a:buSzPct val="65000"/>
              <a:buFont typeface="Wingdings" pitchFamily="2" charset="2"/>
              <a:buNone/>
            </a:pPr>
            <a:r>
              <a:rPr lang="zh-CN" altLang="en-US" sz="2000" dirty="0"/>
              <a:t>实验学时 </a:t>
            </a:r>
            <a:r>
              <a:rPr lang="en-US" altLang="zh-CN" sz="2000" dirty="0"/>
              <a:t>: 4</a:t>
            </a:r>
            <a:r>
              <a:rPr lang="zh-CN" altLang="en-US" sz="2000" dirty="0" smtClean="0"/>
              <a:t>学时</a:t>
            </a:r>
            <a:endParaRPr lang="en-US" altLang="zh-CN" sz="2000" dirty="0" smtClean="0"/>
          </a:p>
          <a:p>
            <a:pPr>
              <a:lnSpc>
                <a:spcPct val="120000"/>
              </a:lnSpc>
              <a:spcBef>
                <a:spcPts val="600"/>
              </a:spcBef>
              <a:buClr>
                <a:schemeClr val="accent1"/>
              </a:buClr>
              <a:buSzPct val="65000"/>
              <a:buFont typeface="Wingdings" pitchFamily="2" charset="2"/>
              <a:buNone/>
            </a:pPr>
            <a:r>
              <a:rPr lang="zh-CN" altLang="en-US" sz="2000" dirty="0" smtClean="0"/>
              <a:t>成绩：期末</a:t>
            </a:r>
            <a:r>
              <a:rPr lang="en-US" altLang="zh-CN" sz="2000" dirty="0" smtClean="0"/>
              <a:t>60%</a:t>
            </a:r>
            <a:r>
              <a:rPr lang="zh-CN" altLang="en-US" sz="2000" dirty="0" smtClean="0"/>
              <a:t>，实验</a:t>
            </a:r>
            <a:r>
              <a:rPr lang="en-US" altLang="zh-CN" sz="2000" dirty="0" smtClean="0"/>
              <a:t>+</a:t>
            </a:r>
            <a:r>
              <a:rPr lang="zh-CN" altLang="en-US" sz="2000" dirty="0" smtClean="0"/>
              <a:t>期中</a:t>
            </a:r>
            <a:r>
              <a:rPr lang="en-US" altLang="zh-CN" sz="2000" dirty="0" smtClean="0"/>
              <a:t>+</a:t>
            </a:r>
            <a:r>
              <a:rPr lang="zh-CN" altLang="en-US" sz="2000" dirty="0" smtClean="0"/>
              <a:t>作业</a:t>
            </a:r>
            <a:r>
              <a:rPr lang="en-US" altLang="zh-CN" sz="2000" dirty="0" smtClean="0"/>
              <a:t>+</a:t>
            </a:r>
            <a:r>
              <a:rPr lang="zh-CN" altLang="en-US" sz="2000" dirty="0" smtClean="0"/>
              <a:t>出勤</a:t>
            </a:r>
            <a:r>
              <a:rPr lang="en-US" altLang="zh-CN" sz="2000" dirty="0" smtClean="0"/>
              <a:t>40%</a:t>
            </a:r>
            <a:r>
              <a:rPr lang="zh-CN" altLang="en-US" sz="2000" dirty="0" smtClean="0"/>
              <a:t>。</a:t>
            </a:r>
            <a:endParaRPr lang="en-US" altLang="zh-CN" sz="2000" dirty="0" smtClean="0"/>
          </a:p>
          <a:p>
            <a:pPr>
              <a:lnSpc>
                <a:spcPct val="120000"/>
              </a:lnSpc>
              <a:spcBef>
                <a:spcPts val="600"/>
              </a:spcBef>
              <a:buClr>
                <a:schemeClr val="accent1"/>
              </a:buClr>
              <a:buSzPct val="65000"/>
            </a:pPr>
            <a:r>
              <a:rPr lang="zh-CN" altLang="en-US" sz="2000" b="1" dirty="0" smtClean="0">
                <a:latin typeface="微软雅黑" pitchFamily="34" charset="-122"/>
                <a:ea typeface="微软雅黑" pitchFamily="34" charset="-122"/>
              </a:rPr>
              <a:t>授课教师</a:t>
            </a:r>
            <a:r>
              <a:rPr lang="zh-CN" altLang="en-US" sz="2000" dirty="0" smtClean="0">
                <a:latin typeface="微软雅黑" pitchFamily="34" charset="-122"/>
                <a:ea typeface="微软雅黑" pitchFamily="34" charset="-122"/>
              </a:rPr>
              <a:t>：杨苹       电话：</a:t>
            </a:r>
            <a:r>
              <a:rPr lang="en-US" altLang="zh-CN" sz="2000" dirty="0" smtClean="0">
                <a:latin typeface="Times New Roman" pitchFamily="18" charset="0"/>
                <a:ea typeface="微软雅黑" pitchFamily="34" charset="-122"/>
                <a:cs typeface="Times New Roman" pitchFamily="18" charset="0"/>
              </a:rPr>
              <a:t>87634148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1427"/>
                                        </p:tgtEl>
                                        <p:attrNameLst>
                                          <p:attrName>style.visibility</p:attrName>
                                        </p:attrNameLst>
                                      </p:cBhvr>
                                      <p:to>
                                        <p:strVal val="visible"/>
                                      </p:to>
                                    </p:set>
                                    <p:animEffect transition="in" filter="wipe(up)">
                                      <p:cBhvr>
                                        <p:cTn id="7" dur="500"/>
                                        <p:tgtEl>
                                          <p:spTgt spid="23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1" name="Rectangle 5"/>
          <p:cNvSpPr>
            <a:spLocks noChangeArrowheads="1"/>
          </p:cNvSpPr>
          <p:nvPr/>
        </p:nvSpPr>
        <p:spPr bwMode="auto">
          <a:xfrm>
            <a:off x="539750" y="4267200"/>
            <a:ext cx="7918450" cy="1687513"/>
          </a:xfrm>
          <a:prstGeom prst="rect">
            <a:avLst/>
          </a:prstGeom>
          <a:noFill/>
          <a:ln w="9525">
            <a:noFill/>
            <a:miter lim="800000"/>
            <a:headEnd/>
            <a:tailEnd/>
          </a:ln>
        </p:spPr>
        <p:txBody>
          <a:bodyPr>
            <a:spAutoFit/>
          </a:bodyPr>
          <a:lstStyle/>
          <a:p>
            <a:pPr>
              <a:spcBef>
                <a:spcPct val="20000"/>
              </a:spcBef>
            </a:pPr>
            <a:r>
              <a:rPr lang="zh-CN" altLang="en-US" sz="2800" b="1">
                <a:solidFill>
                  <a:srgbClr val="0000FF"/>
                </a:solidFill>
                <a:latin typeface="幼圆" pitchFamily="49" charset="-122"/>
                <a:ea typeface="幼圆" pitchFamily="49" charset="-122"/>
              </a:rPr>
              <a:t>青铜编钟</a:t>
            </a:r>
            <a:r>
              <a:rPr lang="zh-CN" altLang="en-US" sz="2400">
                <a:latin typeface="幼圆" pitchFamily="49" charset="-122"/>
                <a:ea typeface="幼圆" pitchFamily="49" charset="-122"/>
              </a:rPr>
              <a:t>  </a:t>
            </a:r>
          </a:p>
          <a:p>
            <a:pPr lvl="1">
              <a:spcBef>
                <a:spcPct val="20000"/>
              </a:spcBef>
            </a:pPr>
            <a:r>
              <a:rPr lang="zh-CN" altLang="en-US" sz="2400">
                <a:latin typeface="幼圆" pitchFamily="49" charset="-122"/>
                <a:ea typeface="幼圆" pitchFamily="49" charset="-122"/>
              </a:rPr>
              <a:t>目前器型最完整，数量最多的一组，长</a:t>
            </a:r>
            <a:r>
              <a:rPr lang="en-US" altLang="zh-CN" sz="2400">
                <a:latin typeface="幼圆" pitchFamily="49" charset="-122"/>
                <a:ea typeface="幼圆" pitchFamily="49" charset="-122"/>
              </a:rPr>
              <a:t>10.79</a:t>
            </a:r>
            <a:r>
              <a:rPr lang="zh-CN" altLang="en-US" sz="2400">
                <a:latin typeface="幼圆" pitchFamily="49" charset="-122"/>
                <a:ea typeface="幼圆" pitchFamily="49" charset="-122"/>
              </a:rPr>
              <a:t>米，高</a:t>
            </a:r>
            <a:r>
              <a:rPr lang="en-US" altLang="zh-CN" sz="2400">
                <a:latin typeface="幼圆" pitchFamily="49" charset="-122"/>
                <a:ea typeface="幼圆" pitchFamily="49" charset="-122"/>
              </a:rPr>
              <a:t>2.7</a:t>
            </a:r>
            <a:r>
              <a:rPr lang="zh-CN" altLang="en-US" sz="2400">
                <a:latin typeface="幼圆" pitchFamily="49" charset="-122"/>
                <a:ea typeface="幼圆" pitchFamily="49" charset="-122"/>
              </a:rPr>
              <a:t>米，共有大小编钟</a:t>
            </a:r>
            <a:r>
              <a:rPr lang="en-US" altLang="zh-CN" sz="2400">
                <a:latin typeface="幼圆" pitchFamily="49" charset="-122"/>
                <a:ea typeface="幼圆" pitchFamily="49" charset="-122"/>
              </a:rPr>
              <a:t>65</a:t>
            </a:r>
            <a:r>
              <a:rPr lang="zh-CN" altLang="en-US" sz="2400">
                <a:latin typeface="幼圆" pitchFamily="49" charset="-122"/>
                <a:ea typeface="幼圆" pitchFamily="49" charset="-122"/>
              </a:rPr>
              <a:t>件，分八个音域。战国早期湖北随县出土。</a:t>
            </a:r>
          </a:p>
        </p:txBody>
      </p:sp>
      <p:sp>
        <p:nvSpPr>
          <p:cNvPr id="25603" name="Rectangle 6"/>
          <p:cNvSpPr>
            <a:spLocks noGrp="1" noChangeArrowheads="1"/>
          </p:cNvSpPr>
          <p:nvPr>
            <p:ph type="title" idx="4294967295"/>
          </p:nvPr>
        </p:nvSpPr>
        <p:spPr bwMode="auto">
          <a:xfrm>
            <a:off x="685800" y="609600"/>
            <a:ext cx="7772400" cy="990600"/>
          </a:xfrm>
          <a:prstGeom prst="rect">
            <a:avLst/>
          </a:prstGeom>
          <a:noFill/>
          <a:ln>
            <a:miter lim="800000"/>
            <a:headEnd/>
            <a:tailEnd/>
          </a:ln>
        </p:spPr>
        <p:txBody>
          <a:bodyPr/>
          <a:lstStyle/>
          <a:p>
            <a:pPr algn="l" eaLnBrk="1" hangingPunct="1"/>
            <a:r>
              <a:rPr lang="zh-CN" altLang="en-US" sz="2800" b="1" smtClean="0">
                <a:ea typeface="幼圆" pitchFamily="49" charset="-122"/>
              </a:rPr>
              <a:t>钟鸣鼎食</a:t>
            </a:r>
            <a:r>
              <a:rPr lang="en-US" altLang="zh-CN" sz="2800" b="1" smtClean="0">
                <a:ea typeface="幼圆" pitchFamily="49" charset="-122"/>
              </a:rPr>
              <a:t>——</a:t>
            </a:r>
            <a:r>
              <a:rPr lang="zh-CN" altLang="en-US" sz="2800" b="1" smtClean="0">
                <a:ea typeface="幼圆" pitchFamily="49" charset="-122"/>
              </a:rPr>
              <a:t>贵族的生活</a:t>
            </a:r>
          </a:p>
        </p:txBody>
      </p:sp>
      <p:pic>
        <p:nvPicPr>
          <p:cNvPr id="25604" name="Picture 10" descr="bianzhong"/>
          <p:cNvPicPr>
            <a:picLocks noChangeAspect="1" noChangeArrowheads="1"/>
          </p:cNvPicPr>
          <p:nvPr/>
        </p:nvPicPr>
        <p:blipFill>
          <a:blip r:embed="rId2" cstate="print"/>
          <a:srcRect/>
          <a:stretch>
            <a:fillRect/>
          </a:stretch>
        </p:blipFill>
        <p:spPr bwMode="auto">
          <a:xfrm>
            <a:off x="2771775" y="1268413"/>
            <a:ext cx="5897563" cy="33829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890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089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bwMode="auto">
          <a:xfrm>
            <a:off x="685800" y="381000"/>
            <a:ext cx="7772400" cy="685800"/>
          </a:xfrm>
          <a:prstGeom prst="rect">
            <a:avLst/>
          </a:prstGeom>
          <a:noFill/>
          <a:ln>
            <a:miter lim="800000"/>
            <a:headEnd/>
            <a:tailEnd/>
          </a:ln>
        </p:spPr>
        <p:txBody>
          <a:bodyPr/>
          <a:lstStyle/>
          <a:p>
            <a:pPr algn="l" eaLnBrk="1" hangingPunct="1"/>
            <a:r>
              <a:rPr lang="zh-CN" altLang="en-US" sz="2800" b="1" smtClean="0">
                <a:ea typeface="幼圆" pitchFamily="49" charset="-122"/>
              </a:rPr>
              <a:t>钟鸣鼎食</a:t>
            </a:r>
            <a:r>
              <a:rPr lang="en-US" altLang="zh-CN" sz="2800" b="1" smtClean="0">
                <a:ea typeface="幼圆" pitchFamily="49" charset="-122"/>
              </a:rPr>
              <a:t>——</a:t>
            </a:r>
            <a:r>
              <a:rPr lang="zh-CN" altLang="en-US" sz="2800" b="1" smtClean="0">
                <a:ea typeface="幼圆" pitchFamily="49" charset="-122"/>
              </a:rPr>
              <a:t>贵族的生活</a:t>
            </a:r>
            <a:endParaRPr lang="zh-CN" altLang="en-US" sz="2800" smtClean="0">
              <a:ea typeface="幼圆" pitchFamily="49" charset="-122"/>
            </a:endParaRPr>
          </a:p>
        </p:txBody>
      </p:sp>
      <p:pic>
        <p:nvPicPr>
          <p:cNvPr id="211972" name="Picture 4" descr="0503pic23004"/>
          <p:cNvPicPr>
            <a:picLocks noChangeAspect="1" noChangeArrowheads="1"/>
          </p:cNvPicPr>
          <p:nvPr/>
        </p:nvPicPr>
        <p:blipFill>
          <a:blip r:embed="rId2" cstate="print"/>
          <a:srcRect/>
          <a:stretch>
            <a:fillRect/>
          </a:stretch>
        </p:blipFill>
        <p:spPr bwMode="auto">
          <a:xfrm>
            <a:off x="3352800" y="1143000"/>
            <a:ext cx="5562600" cy="2241550"/>
          </a:xfrm>
          <a:prstGeom prst="rect">
            <a:avLst/>
          </a:prstGeom>
          <a:noFill/>
          <a:ln w="9525">
            <a:noFill/>
            <a:miter lim="800000"/>
            <a:headEnd/>
            <a:tailEnd/>
          </a:ln>
        </p:spPr>
      </p:pic>
      <p:sp>
        <p:nvSpPr>
          <p:cNvPr id="211973" name="Rectangle 5"/>
          <p:cNvSpPr>
            <a:spLocks noChangeArrowheads="1"/>
          </p:cNvSpPr>
          <p:nvPr/>
        </p:nvSpPr>
        <p:spPr bwMode="auto">
          <a:xfrm>
            <a:off x="304800" y="1143000"/>
            <a:ext cx="3048000" cy="1979613"/>
          </a:xfrm>
          <a:prstGeom prst="rect">
            <a:avLst/>
          </a:prstGeom>
          <a:noFill/>
          <a:ln w="9525">
            <a:noFill/>
            <a:miter lim="800000"/>
            <a:headEnd/>
            <a:tailEnd/>
          </a:ln>
        </p:spPr>
        <p:txBody>
          <a:bodyPr>
            <a:spAutoFit/>
          </a:bodyPr>
          <a:lstStyle/>
          <a:p>
            <a:pPr>
              <a:spcBef>
                <a:spcPct val="20000"/>
              </a:spcBef>
            </a:pPr>
            <a:r>
              <a:rPr lang="zh-CN" altLang="en-US" sz="2800" b="1">
                <a:solidFill>
                  <a:srgbClr val="0000FF"/>
                </a:solidFill>
                <a:latin typeface="幼圆" pitchFamily="49" charset="-122"/>
                <a:ea typeface="幼圆" pitchFamily="49" charset="-122"/>
              </a:rPr>
              <a:t>铜禁</a:t>
            </a:r>
            <a:r>
              <a:rPr lang="zh-CN" altLang="en-US" sz="2400">
                <a:latin typeface="幼圆" pitchFamily="49" charset="-122"/>
                <a:ea typeface="幼圆" pitchFamily="49" charset="-122"/>
              </a:rPr>
              <a:t>  中国已知最早应用</a:t>
            </a:r>
            <a:r>
              <a:rPr lang="zh-CN" altLang="en-US" sz="2400" b="1">
                <a:solidFill>
                  <a:srgbClr val="0000FF"/>
                </a:solidFill>
                <a:latin typeface="幼圆" pitchFamily="49" charset="-122"/>
                <a:ea typeface="幼圆" pitchFamily="49" charset="-122"/>
              </a:rPr>
              <a:t>失蜡法</a:t>
            </a:r>
            <a:r>
              <a:rPr lang="zh-CN" altLang="en-US" sz="2400">
                <a:latin typeface="幼圆" pitchFamily="49" charset="-122"/>
                <a:ea typeface="幼圆" pitchFamily="49" charset="-122"/>
              </a:rPr>
              <a:t>铸造的作品，春秋時代的楚國王子午墓出土的，年代为公元前</a:t>
            </a:r>
            <a:r>
              <a:rPr lang="en-US" altLang="zh-CN" sz="2400">
                <a:latin typeface="幼圆" pitchFamily="49" charset="-122"/>
                <a:ea typeface="幼圆" pitchFamily="49" charset="-122"/>
              </a:rPr>
              <a:t>6</a:t>
            </a:r>
            <a:r>
              <a:rPr lang="zh-CN" altLang="en-US" sz="2400">
                <a:latin typeface="幼圆" pitchFamily="49" charset="-122"/>
                <a:ea typeface="幼圆" pitchFamily="49" charset="-122"/>
              </a:rPr>
              <a:t>世紀。</a:t>
            </a:r>
          </a:p>
        </p:txBody>
      </p:sp>
      <p:pic>
        <p:nvPicPr>
          <p:cNvPr id="211971" name="Picture 3" descr="0503pic23005"/>
          <p:cNvPicPr>
            <a:picLocks noChangeAspect="1" noChangeArrowheads="1"/>
          </p:cNvPicPr>
          <p:nvPr/>
        </p:nvPicPr>
        <p:blipFill>
          <a:blip r:embed="rId3" cstate="print"/>
          <a:srcRect/>
          <a:stretch>
            <a:fillRect/>
          </a:stretch>
        </p:blipFill>
        <p:spPr bwMode="auto">
          <a:xfrm>
            <a:off x="5943600" y="3733800"/>
            <a:ext cx="2932113" cy="2373313"/>
          </a:xfrm>
          <a:prstGeom prst="rect">
            <a:avLst/>
          </a:prstGeom>
          <a:noFill/>
          <a:ln w="9525">
            <a:noFill/>
            <a:miter lim="800000"/>
            <a:headEnd/>
            <a:tailEnd/>
          </a:ln>
        </p:spPr>
      </p:pic>
      <p:sp>
        <p:nvSpPr>
          <p:cNvPr id="211974" name="Rectangle 6"/>
          <p:cNvSpPr>
            <a:spLocks noChangeArrowheads="1"/>
          </p:cNvSpPr>
          <p:nvPr/>
        </p:nvSpPr>
        <p:spPr bwMode="auto">
          <a:xfrm>
            <a:off x="304800" y="3352800"/>
            <a:ext cx="5638800" cy="701675"/>
          </a:xfrm>
          <a:prstGeom prst="rect">
            <a:avLst/>
          </a:prstGeom>
          <a:noFill/>
          <a:ln w="9525">
            <a:noFill/>
            <a:miter lim="800000"/>
            <a:headEnd/>
            <a:tailEnd/>
          </a:ln>
        </p:spPr>
        <p:txBody>
          <a:bodyPr>
            <a:spAutoFit/>
          </a:bodyPr>
          <a:lstStyle/>
          <a:p>
            <a:pPr>
              <a:buFont typeface="Wingdings" pitchFamily="2" charset="2"/>
              <a:buNone/>
            </a:pPr>
            <a:r>
              <a:rPr lang="zh-CN" altLang="en-US" sz="2000">
                <a:latin typeface="幼圆" pitchFamily="49" charset="-122"/>
                <a:ea typeface="幼圆" pitchFamily="49" charset="-122"/>
              </a:rPr>
              <a:t>形体很大，结构复杂，造型瑰奇。</a:t>
            </a:r>
          </a:p>
          <a:p>
            <a:pPr>
              <a:buFont typeface="Wingdings" pitchFamily="2" charset="2"/>
              <a:buChar char="Ø"/>
            </a:pPr>
            <a:r>
              <a:rPr lang="zh-CN" altLang="en-US" sz="2000">
                <a:latin typeface="幼圆" pitchFamily="49" charset="-122"/>
                <a:ea typeface="幼圆" pitchFamily="49" charset="-122"/>
              </a:rPr>
              <a:t>长</a:t>
            </a:r>
            <a:r>
              <a:rPr lang="en-US" altLang="zh-CN" sz="2000">
                <a:latin typeface="幼圆" pitchFamily="49" charset="-122"/>
                <a:ea typeface="幼圆" pitchFamily="49" charset="-122"/>
              </a:rPr>
              <a:t>103</a:t>
            </a:r>
            <a:r>
              <a:rPr lang="zh-CN" altLang="en-US" sz="2000">
                <a:latin typeface="幼圆" pitchFamily="49" charset="-122"/>
                <a:ea typeface="幼圆" pitchFamily="49" charset="-122"/>
              </a:rPr>
              <a:t>厘米、宽</a:t>
            </a:r>
            <a:r>
              <a:rPr lang="en-US" altLang="zh-CN" sz="2000">
                <a:latin typeface="幼圆" pitchFamily="49" charset="-122"/>
                <a:ea typeface="幼圆" pitchFamily="49" charset="-122"/>
              </a:rPr>
              <a:t>46</a:t>
            </a:r>
            <a:r>
              <a:rPr lang="zh-CN" altLang="en-US" sz="2000">
                <a:latin typeface="幼圆" pitchFamily="49" charset="-122"/>
                <a:ea typeface="幼圆" pitchFamily="49" charset="-122"/>
              </a:rPr>
              <a:t>厘米，高</a:t>
            </a:r>
            <a:r>
              <a:rPr lang="en-US" altLang="zh-CN" sz="2000">
                <a:latin typeface="幼圆" pitchFamily="49" charset="-122"/>
                <a:ea typeface="幼圆" pitchFamily="49" charset="-122"/>
              </a:rPr>
              <a:t>14 </a:t>
            </a:r>
            <a:r>
              <a:rPr lang="zh-CN" altLang="en-US" sz="2000">
                <a:latin typeface="幼圆" pitchFamily="49" charset="-122"/>
                <a:ea typeface="幼圆" pitchFamily="49" charset="-122"/>
              </a:rPr>
              <a:t>厘米。</a:t>
            </a:r>
          </a:p>
        </p:txBody>
      </p:sp>
      <p:sp>
        <p:nvSpPr>
          <p:cNvPr id="211975" name="Rectangle 7"/>
          <p:cNvSpPr>
            <a:spLocks noChangeArrowheads="1"/>
          </p:cNvSpPr>
          <p:nvPr/>
        </p:nvSpPr>
        <p:spPr bwMode="auto">
          <a:xfrm>
            <a:off x="304800" y="4038600"/>
            <a:ext cx="5638800" cy="2225675"/>
          </a:xfrm>
          <a:prstGeom prst="rect">
            <a:avLst/>
          </a:prstGeom>
          <a:noFill/>
          <a:ln w="9525">
            <a:noFill/>
            <a:miter lim="800000"/>
            <a:headEnd/>
            <a:tailEnd/>
          </a:ln>
        </p:spPr>
        <p:txBody>
          <a:bodyPr>
            <a:spAutoFit/>
          </a:bodyPr>
          <a:lstStyle/>
          <a:p>
            <a:pPr>
              <a:buFont typeface="Wingdings" pitchFamily="2" charset="2"/>
              <a:buChar char="Ø"/>
            </a:pPr>
            <a:r>
              <a:rPr lang="zh-CN" altLang="en-US" sz="2000">
                <a:latin typeface="幼圆" pitchFamily="49" charset="-122"/>
                <a:ea typeface="幼圆" pitchFamily="49" charset="-122"/>
              </a:rPr>
              <a:t>四周由五层粗细不同的铜梗套結而成，外层呈悬浮狀的卷草形，捲曲盘绕又互不连接，造成扑朔迷离的视觉印象。四周攀附有</a:t>
            </a:r>
            <a:r>
              <a:rPr lang="en-US" altLang="zh-CN" sz="2000">
                <a:latin typeface="幼圆" pitchFamily="49" charset="-122"/>
                <a:ea typeface="幼圆" pitchFamily="49" charset="-122"/>
              </a:rPr>
              <a:t>12</a:t>
            </a:r>
            <a:r>
              <a:rPr lang="zh-CN" altLang="en-US" sz="2000">
                <a:latin typeface="幼圆" pitchFamily="49" charset="-122"/>
                <a:ea typeface="幼圆" pitchFamily="49" charset="-122"/>
              </a:rPr>
              <a:t>只有镂空华冠的怪兽，禁下又有</a:t>
            </a:r>
            <a:r>
              <a:rPr lang="en-US" altLang="zh-CN" sz="2000">
                <a:latin typeface="幼圆" pitchFamily="49" charset="-122"/>
                <a:ea typeface="幼圆" pitchFamily="49" charset="-122"/>
              </a:rPr>
              <a:t>12</a:t>
            </a:r>
            <a:r>
              <a:rPr lang="zh-CN" altLang="en-US" sz="2000">
                <a:latin typeface="幼圆" pitchFamily="49" charset="-122"/>
                <a:ea typeface="幼圆" pitchFamily="49" charset="-122"/>
              </a:rPr>
              <a:t>只虎形足承托，构成活泼、神奇而又庄严的外观。</a:t>
            </a:r>
          </a:p>
          <a:p>
            <a:pPr>
              <a:buFont typeface="Wingdings" pitchFamily="2" charset="2"/>
              <a:buChar char="Ø"/>
            </a:pPr>
            <a:r>
              <a:rPr lang="zh-CN" altLang="en-US" sz="2000">
                <a:latin typeface="幼圆" pitchFamily="49" charset="-122"/>
                <a:ea typeface="幼圆" pitchFamily="49" charset="-122"/>
              </a:rPr>
              <a:t>由</a:t>
            </a:r>
            <a:r>
              <a:rPr lang="en-US" altLang="zh-CN" sz="2000">
                <a:latin typeface="幼圆" pitchFamily="49" charset="-122"/>
                <a:ea typeface="幼圆" pitchFamily="49" charset="-122"/>
              </a:rPr>
              <a:t>24</a:t>
            </a:r>
            <a:r>
              <a:rPr lang="zh-CN" altLang="en-US" sz="2000">
                <a:latin typeface="幼圆" pitchFamily="49" charset="-122"/>
                <a:ea typeface="幼圆" pitchFamily="49" charset="-122"/>
              </a:rPr>
              <a:t>块失蜡模铸型和两块泥范组装浇铸而成的。怪兽与虎形足是分铸后焊接上去的。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19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1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19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119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1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3" grpId="0" autoUpdateAnimBg="0"/>
      <p:bldP spid="211974" grpId="0" autoUpdateAnimBg="0"/>
      <p:bldP spid="21197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bwMode="auto">
          <a:xfrm>
            <a:off x="539750" y="1341438"/>
            <a:ext cx="7772400" cy="762000"/>
          </a:xfrm>
          <a:prstGeom prst="rect">
            <a:avLst/>
          </a:prstGeom>
          <a:noFill/>
          <a:ln>
            <a:miter lim="800000"/>
            <a:headEnd/>
            <a:tailEnd/>
          </a:ln>
        </p:spPr>
        <p:txBody>
          <a:bodyPr/>
          <a:lstStyle/>
          <a:p>
            <a:pPr algn="l" eaLnBrk="1" hangingPunct="1"/>
            <a:r>
              <a:rPr lang="zh-CN" altLang="en-US" sz="2800" b="1" smtClean="0">
                <a:latin typeface="幼圆" pitchFamily="49" charset="-122"/>
                <a:ea typeface="幼圆" pitchFamily="49" charset="-122"/>
              </a:rPr>
              <a:t>铁的发现</a:t>
            </a:r>
          </a:p>
        </p:txBody>
      </p:sp>
      <p:sp>
        <p:nvSpPr>
          <p:cNvPr id="214020" name="Rectangle 4"/>
          <p:cNvSpPr>
            <a:spLocks noChangeArrowheads="1"/>
          </p:cNvSpPr>
          <p:nvPr/>
        </p:nvSpPr>
        <p:spPr bwMode="auto">
          <a:xfrm>
            <a:off x="304800" y="1916113"/>
            <a:ext cx="8077200" cy="4027487"/>
          </a:xfrm>
          <a:prstGeom prst="rect">
            <a:avLst/>
          </a:prstGeom>
          <a:noFill/>
          <a:ln w="9525">
            <a:noFill/>
            <a:miter lim="800000"/>
            <a:headEnd/>
            <a:tailEnd/>
          </a:ln>
        </p:spPr>
        <p:txBody>
          <a:bodyPr anchor="ctr"/>
          <a:lstStyle/>
          <a:p>
            <a:pPr>
              <a:lnSpc>
                <a:spcPct val="150000"/>
              </a:lnSpc>
            </a:pPr>
            <a:r>
              <a:rPr lang="en-US" altLang="zh-CN" sz="2400" b="1">
                <a:solidFill>
                  <a:srgbClr val="0000FF"/>
                </a:solidFill>
                <a:ea typeface="幼圆" pitchFamily="49" charset="-122"/>
              </a:rPr>
              <a:t>“</a:t>
            </a:r>
            <a:r>
              <a:rPr lang="zh-CN" altLang="en-US" sz="2400" b="1">
                <a:solidFill>
                  <a:srgbClr val="0000FF"/>
                </a:solidFill>
                <a:latin typeface="幼圆" pitchFamily="49" charset="-122"/>
                <a:ea typeface="幼圆" pitchFamily="49" charset="-122"/>
              </a:rPr>
              <a:t>天石</a:t>
            </a:r>
            <a:r>
              <a:rPr lang="zh-CN" altLang="en-US" sz="2400" b="1">
                <a:solidFill>
                  <a:srgbClr val="0000FF"/>
                </a:solidFill>
                <a:ea typeface="幼圆" pitchFamily="49" charset="-122"/>
              </a:rPr>
              <a:t>”</a:t>
            </a:r>
            <a:r>
              <a:rPr lang="en-US" altLang="zh-CN" sz="2400" b="1">
                <a:solidFill>
                  <a:srgbClr val="0000FF"/>
                </a:solidFill>
                <a:ea typeface="幼圆" pitchFamily="49" charset="-122"/>
              </a:rPr>
              <a:t>—</a:t>
            </a:r>
            <a:r>
              <a:rPr lang="zh-CN" altLang="en-US" sz="2400">
                <a:latin typeface="幼圆" pitchFamily="49" charset="-122"/>
                <a:ea typeface="幼圆" pitchFamily="49" charset="-122"/>
              </a:rPr>
              <a:t>埃及人对铁的称谓。人们最早认识的铁是从陨石开始的。</a:t>
            </a:r>
          </a:p>
          <a:p>
            <a:pPr lvl="1">
              <a:lnSpc>
                <a:spcPct val="150000"/>
              </a:lnSpc>
              <a:buFont typeface="Wingdings" pitchFamily="2" charset="2"/>
              <a:buChar char="Ø"/>
            </a:pPr>
            <a:r>
              <a:rPr lang="zh-CN" altLang="en-US" sz="2400">
                <a:latin typeface="幼圆" pitchFamily="49" charset="-122"/>
                <a:ea typeface="幼圆" pitchFamily="49" charset="-122"/>
              </a:rPr>
              <a:t>  目前最早的陨铁器是公元前四千纪的铁珠和匕首</a:t>
            </a:r>
            <a:r>
              <a:rPr lang="en-US" altLang="zh-CN" sz="2400">
                <a:latin typeface="幼圆" pitchFamily="49" charset="-122"/>
                <a:ea typeface="幼圆" pitchFamily="49" charset="-122"/>
              </a:rPr>
              <a:t>(</a:t>
            </a:r>
            <a:r>
              <a:rPr lang="zh-CN" altLang="en-US" sz="2400">
                <a:latin typeface="幼圆" pitchFamily="49" charset="-122"/>
                <a:ea typeface="幼圆" pitchFamily="49" charset="-122"/>
              </a:rPr>
              <a:t>含镍 </a:t>
            </a:r>
            <a:r>
              <a:rPr lang="en-US" altLang="zh-CN" sz="2400">
                <a:latin typeface="幼圆" pitchFamily="49" charset="-122"/>
                <a:ea typeface="幼圆" pitchFamily="49" charset="-122"/>
              </a:rPr>
              <a:t>7.5</a:t>
            </a:r>
            <a:r>
              <a:rPr lang="zh-CN" altLang="en-US" sz="2400">
                <a:latin typeface="幼圆" pitchFamily="49" charset="-122"/>
                <a:ea typeface="幼圆" pitchFamily="49" charset="-122"/>
              </a:rPr>
              <a:t>－</a:t>
            </a:r>
            <a:r>
              <a:rPr lang="en-US" altLang="zh-CN" sz="2400">
                <a:latin typeface="幼圆" pitchFamily="49" charset="-122"/>
                <a:ea typeface="幼圆" pitchFamily="49" charset="-122"/>
              </a:rPr>
              <a:t>10.9</a:t>
            </a:r>
            <a:r>
              <a:rPr lang="zh-CN" altLang="en-US" sz="2400">
                <a:latin typeface="幼圆" pitchFamily="49" charset="-122"/>
                <a:ea typeface="幼圆" pitchFamily="49" charset="-122"/>
              </a:rPr>
              <a:t>％</a:t>
            </a:r>
            <a:r>
              <a:rPr lang="en-US" altLang="zh-CN" sz="2400">
                <a:latin typeface="幼圆" pitchFamily="49" charset="-122"/>
                <a:ea typeface="幼圆" pitchFamily="49" charset="-122"/>
              </a:rPr>
              <a:t>)﹐</a:t>
            </a:r>
            <a:r>
              <a:rPr lang="zh-CN" altLang="en-US" sz="2400">
                <a:latin typeface="幼圆" pitchFamily="49" charset="-122"/>
                <a:ea typeface="幼圆" pitchFamily="49" charset="-122"/>
              </a:rPr>
              <a:t>出土于於尼罗河流域的格泽</a:t>
            </a:r>
            <a:r>
              <a:rPr lang="en-US" altLang="zh-CN" sz="2400">
                <a:latin typeface="幼圆" pitchFamily="49" charset="-122"/>
                <a:ea typeface="幼圆" pitchFamily="49" charset="-122"/>
              </a:rPr>
              <a:t>(Gerzeh)</a:t>
            </a:r>
            <a:r>
              <a:rPr lang="zh-CN" altLang="en-US" sz="2400">
                <a:latin typeface="幼圆" pitchFamily="49" charset="-122"/>
                <a:ea typeface="幼圆" pitchFamily="49" charset="-122"/>
              </a:rPr>
              <a:t>和幼发拉底河流域乌尔</a:t>
            </a:r>
            <a:r>
              <a:rPr lang="en-US" altLang="zh-CN" sz="2400">
                <a:latin typeface="幼圆" pitchFamily="49" charset="-122"/>
                <a:ea typeface="幼圆" pitchFamily="49" charset="-122"/>
              </a:rPr>
              <a:t>(Ur)</a:t>
            </a:r>
            <a:r>
              <a:rPr lang="zh-CN" altLang="en-US" sz="2400">
                <a:latin typeface="幼圆" pitchFamily="49" charset="-122"/>
                <a:ea typeface="幼圆" pitchFamily="49" charset="-122"/>
              </a:rPr>
              <a:t>地方。</a:t>
            </a:r>
          </a:p>
          <a:p>
            <a:pPr lvl="1">
              <a:lnSpc>
                <a:spcPct val="150000"/>
              </a:lnSpc>
              <a:buFont typeface="Wingdings" pitchFamily="2" charset="2"/>
              <a:buChar char="Ø"/>
            </a:pPr>
            <a:r>
              <a:rPr lang="zh-CN" altLang="en-US" sz="2400">
                <a:latin typeface="幼圆" pitchFamily="49" charset="-122"/>
                <a:ea typeface="幼圆" pitchFamily="49" charset="-122"/>
              </a:rPr>
              <a:t>  中国的最早陨铁文物是商代中期</a:t>
            </a:r>
            <a:r>
              <a:rPr lang="en-US" altLang="zh-CN" sz="2400">
                <a:latin typeface="幼圆" pitchFamily="49" charset="-122"/>
                <a:ea typeface="幼圆" pitchFamily="49" charset="-122"/>
              </a:rPr>
              <a:t>(</a:t>
            </a:r>
            <a:r>
              <a:rPr lang="zh-CN" altLang="en-US" sz="2400">
                <a:latin typeface="幼圆" pitchFamily="49" charset="-122"/>
                <a:ea typeface="幼圆" pitchFamily="49" charset="-122"/>
              </a:rPr>
              <a:t>约約公元前</a:t>
            </a:r>
            <a:r>
              <a:rPr lang="en-US" altLang="zh-CN" sz="2400">
                <a:latin typeface="幼圆" pitchFamily="49" charset="-122"/>
                <a:ea typeface="幼圆" pitchFamily="49" charset="-122"/>
              </a:rPr>
              <a:t>13</a:t>
            </a:r>
            <a:r>
              <a:rPr lang="zh-CN" altLang="en-US" sz="2400">
                <a:latin typeface="幼圆" pitchFamily="49" charset="-122"/>
                <a:ea typeface="幼圆" pitchFamily="49" charset="-122"/>
              </a:rPr>
              <a:t>世紀中叶</a:t>
            </a:r>
            <a:r>
              <a:rPr lang="en-US" altLang="zh-CN" sz="2400">
                <a:latin typeface="幼圆" pitchFamily="49" charset="-122"/>
                <a:ea typeface="幼圆" pitchFamily="49" charset="-122"/>
              </a:rPr>
              <a:t>)</a:t>
            </a:r>
            <a:r>
              <a:rPr lang="zh-CN" altLang="en-US" sz="2400">
                <a:latin typeface="幼圆" pitchFamily="49" charset="-122"/>
                <a:ea typeface="幼圆" pitchFamily="49" charset="-122"/>
              </a:rPr>
              <a:t>的藁</a:t>
            </a:r>
            <a:r>
              <a:rPr lang="en-US" altLang="zh-CN" sz="2400">
                <a:latin typeface="幼圆" pitchFamily="49" charset="-122"/>
                <a:ea typeface="幼圆" pitchFamily="49" charset="-122"/>
              </a:rPr>
              <a:t>(gao)</a:t>
            </a:r>
            <a:r>
              <a:rPr lang="zh-CN" altLang="en-US" sz="2400">
                <a:latin typeface="幼圆" pitchFamily="49" charset="-122"/>
                <a:ea typeface="幼圆" pitchFamily="49" charset="-122"/>
              </a:rPr>
              <a:t>城铁刃铜钺。</a:t>
            </a:r>
          </a:p>
        </p:txBody>
      </p:sp>
      <p:sp>
        <p:nvSpPr>
          <p:cNvPr id="27652" name="Rectangle 16"/>
          <p:cNvSpPr>
            <a:spLocks noChangeArrowheads="1"/>
          </p:cNvSpPr>
          <p:nvPr/>
        </p:nvSpPr>
        <p:spPr bwMode="auto">
          <a:xfrm>
            <a:off x="609600" y="533400"/>
            <a:ext cx="7772400" cy="609600"/>
          </a:xfrm>
          <a:prstGeom prst="rect">
            <a:avLst/>
          </a:prstGeom>
          <a:noFill/>
          <a:ln w="9525">
            <a:noFill/>
            <a:miter lim="800000"/>
            <a:headEnd/>
            <a:tailEnd/>
          </a:ln>
        </p:spPr>
        <p:txBody>
          <a:bodyPr/>
          <a:lstStyle/>
          <a:p>
            <a:pPr algn="ctr"/>
            <a:r>
              <a:rPr lang="en-US" altLang="zh-CN" sz="3200" b="1">
                <a:solidFill>
                  <a:schemeClr val="tx2"/>
                </a:solidFill>
                <a:latin typeface="幼圆" pitchFamily="49" charset="-122"/>
                <a:ea typeface="幼圆" pitchFamily="49" charset="-122"/>
              </a:rPr>
              <a:t>III </a:t>
            </a:r>
            <a:r>
              <a:rPr lang="zh-CN" altLang="en-US" sz="3200" b="1">
                <a:solidFill>
                  <a:schemeClr val="tx2"/>
                </a:solidFill>
                <a:latin typeface="幼圆" pitchFamily="49" charset="-122"/>
                <a:ea typeface="幼圆" pitchFamily="49" charset="-122"/>
              </a:rPr>
              <a:t>铁器时代（</a:t>
            </a:r>
            <a:r>
              <a:rPr lang="en-US" altLang="zh-CN" sz="3200" b="1">
                <a:solidFill>
                  <a:schemeClr val="tx2"/>
                </a:solidFill>
                <a:latin typeface="幼圆" pitchFamily="49" charset="-122"/>
                <a:ea typeface="幼圆" pitchFamily="49" charset="-122"/>
              </a:rPr>
              <a:t>Iron Age</a:t>
            </a:r>
            <a:r>
              <a:rPr lang="zh-CN" altLang="en-US" sz="3200" b="1">
                <a:solidFill>
                  <a:schemeClr val="tx2"/>
                </a:solidFill>
                <a:latin typeface="幼圆" pitchFamily="49" charset="-122"/>
                <a:ea typeface="幼圆" pitchFamily="49" charset="-122"/>
              </a:rPr>
              <a:t>）－</a:t>
            </a:r>
            <a:r>
              <a:rPr lang="en-US" altLang="zh-CN" sz="3200" b="1">
                <a:solidFill>
                  <a:schemeClr val="tx2"/>
                </a:solidFill>
                <a:latin typeface="幼圆" pitchFamily="49" charset="-122"/>
                <a:ea typeface="幼圆" pitchFamily="49" charset="-122"/>
              </a:rPr>
              <a:t>1000 BC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40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40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0" grpId="0" build="p" bldLvl="2"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468313" y="908050"/>
            <a:ext cx="4953000" cy="4911725"/>
          </a:xfrm>
          <a:prstGeom prst="rect">
            <a:avLst/>
          </a:prstGeom>
          <a:noFill/>
          <a:ln w="9525">
            <a:noFill/>
            <a:miter lim="800000"/>
            <a:headEnd/>
            <a:tailEnd/>
          </a:ln>
        </p:spPr>
        <p:txBody>
          <a:bodyPr>
            <a:spAutoFit/>
          </a:bodyPr>
          <a:lstStyle/>
          <a:p>
            <a:pPr>
              <a:lnSpc>
                <a:spcPct val="130000"/>
              </a:lnSpc>
              <a:spcBef>
                <a:spcPct val="50000"/>
              </a:spcBef>
              <a:buFont typeface="Wingdings" pitchFamily="2" charset="2"/>
              <a:buChar char="q"/>
            </a:pPr>
            <a:r>
              <a:rPr lang="en-US" altLang="zh-CN" sz="2400">
                <a:latin typeface="幼圆" pitchFamily="49" charset="-122"/>
                <a:ea typeface="幼圆" pitchFamily="49" charset="-122"/>
              </a:rPr>
              <a:t>1200 BC  </a:t>
            </a:r>
            <a:r>
              <a:rPr lang="zh-CN" altLang="en-US" sz="2400">
                <a:latin typeface="幼圆" pitchFamily="49" charset="-122"/>
                <a:ea typeface="幼圆" pitchFamily="49" charset="-122"/>
              </a:rPr>
              <a:t>铁器在地中海东岸地区日益增多，最早发源地可能在现今土耳其地区。</a:t>
            </a:r>
          </a:p>
          <a:p>
            <a:pPr>
              <a:lnSpc>
                <a:spcPct val="130000"/>
              </a:lnSpc>
              <a:spcBef>
                <a:spcPct val="50000"/>
              </a:spcBef>
              <a:buFont typeface="Wingdings" pitchFamily="2" charset="2"/>
              <a:buChar char="q"/>
            </a:pPr>
            <a:r>
              <a:rPr lang="en-US" altLang="zh-CN" sz="2400">
                <a:latin typeface="幼圆" pitchFamily="49" charset="-122"/>
                <a:ea typeface="幼圆" pitchFamily="49" charset="-122"/>
              </a:rPr>
              <a:t>1000BC  </a:t>
            </a:r>
            <a:r>
              <a:rPr lang="zh-CN" altLang="en-US" sz="2400">
                <a:latin typeface="幼圆" pitchFamily="49" charset="-122"/>
                <a:ea typeface="幼圆" pitchFamily="49" charset="-122"/>
              </a:rPr>
              <a:t>铁工具已经比青铜工具更为普遍。</a:t>
            </a:r>
          </a:p>
          <a:p>
            <a:pPr>
              <a:lnSpc>
                <a:spcPct val="130000"/>
              </a:lnSpc>
              <a:spcBef>
                <a:spcPct val="50000"/>
              </a:spcBef>
              <a:buFont typeface="Wingdings" pitchFamily="2" charset="2"/>
              <a:buChar char="q"/>
            </a:pPr>
            <a:r>
              <a:rPr lang="en-US" altLang="zh-CN" sz="2400">
                <a:latin typeface="幼圆" pitchFamily="49" charset="-122"/>
                <a:ea typeface="幼圆" pitchFamily="49" charset="-122"/>
              </a:rPr>
              <a:t>800BC</a:t>
            </a:r>
            <a:r>
              <a:rPr lang="zh-CN" altLang="en-US" sz="2400">
                <a:latin typeface="幼圆" pitchFamily="49" charset="-122"/>
                <a:ea typeface="幼圆" pitchFamily="49" charset="-122"/>
              </a:rPr>
              <a:t>－</a:t>
            </a:r>
            <a:r>
              <a:rPr lang="en-US" altLang="zh-CN" sz="2400">
                <a:latin typeface="幼圆" pitchFamily="49" charset="-122"/>
                <a:ea typeface="幼圆" pitchFamily="49" charset="-122"/>
              </a:rPr>
              <a:t>700BC  </a:t>
            </a:r>
            <a:r>
              <a:rPr lang="zh-CN" altLang="en-US" sz="2400">
                <a:latin typeface="幼圆" pitchFamily="49" charset="-122"/>
                <a:ea typeface="幼圆" pitchFamily="49" charset="-122"/>
              </a:rPr>
              <a:t>北非、欧洲相继进入铁器时代。</a:t>
            </a:r>
          </a:p>
          <a:p>
            <a:pPr>
              <a:lnSpc>
                <a:spcPct val="130000"/>
              </a:lnSpc>
              <a:spcBef>
                <a:spcPct val="50000"/>
              </a:spcBef>
              <a:buFont typeface="Wingdings" pitchFamily="2" charset="2"/>
              <a:buChar char="q"/>
            </a:pPr>
            <a:r>
              <a:rPr lang="en-US" altLang="zh-CN" sz="2400">
                <a:latin typeface="幼圆" pitchFamily="49" charset="-122"/>
                <a:ea typeface="幼圆" pitchFamily="49" charset="-122"/>
              </a:rPr>
              <a:t>500BC  </a:t>
            </a:r>
            <a:r>
              <a:rPr lang="zh-CN" altLang="en-US" sz="2400">
                <a:latin typeface="幼圆" pitchFamily="49" charset="-122"/>
                <a:ea typeface="幼圆" pitchFamily="49" charset="-122"/>
              </a:rPr>
              <a:t>由伊朗自东传到印度，也可能传到中国。 </a:t>
            </a:r>
          </a:p>
        </p:txBody>
      </p:sp>
      <p:sp>
        <p:nvSpPr>
          <p:cNvPr id="215048" name="Rectangle 8"/>
          <p:cNvSpPr>
            <a:spLocks noChangeArrowheads="1"/>
          </p:cNvSpPr>
          <p:nvPr/>
        </p:nvSpPr>
        <p:spPr bwMode="auto">
          <a:xfrm>
            <a:off x="5867400" y="5410200"/>
            <a:ext cx="2627313" cy="457200"/>
          </a:xfrm>
          <a:prstGeom prst="rect">
            <a:avLst/>
          </a:prstGeom>
          <a:noFill/>
          <a:ln w="9525">
            <a:noFill/>
            <a:miter lim="800000"/>
            <a:headEnd/>
            <a:tailEnd/>
          </a:ln>
        </p:spPr>
        <p:txBody>
          <a:bodyPr anchor="ctr">
            <a:spAutoFit/>
          </a:bodyPr>
          <a:lstStyle/>
          <a:p>
            <a:pPr algn="ctr"/>
            <a:r>
              <a:rPr lang="zh-CN" altLang="en-US" sz="2400" b="1">
                <a:solidFill>
                  <a:srgbClr val="0000FF"/>
                </a:solidFill>
                <a:latin typeface="幼圆" pitchFamily="49" charset="-122"/>
                <a:ea typeface="幼圆" pitchFamily="49" charset="-122"/>
              </a:rPr>
              <a:t>铁制车轮</a:t>
            </a:r>
          </a:p>
        </p:txBody>
      </p:sp>
      <p:pic>
        <p:nvPicPr>
          <p:cNvPr id="215049" name="Picture 9" descr="p2"/>
          <p:cNvPicPr>
            <a:picLocks noChangeAspect="1" noChangeArrowheads="1"/>
          </p:cNvPicPr>
          <p:nvPr/>
        </p:nvPicPr>
        <p:blipFill>
          <a:blip r:embed="rId2" cstate="print"/>
          <a:srcRect/>
          <a:stretch>
            <a:fillRect/>
          </a:stretch>
        </p:blipFill>
        <p:spPr bwMode="auto">
          <a:xfrm>
            <a:off x="5562600" y="2514600"/>
            <a:ext cx="3168650" cy="25892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0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0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50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15049"/>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215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build="p" autoUpdateAnimBg="0"/>
      <p:bldP spid="21504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533400" y="1447800"/>
            <a:ext cx="5486400" cy="4656138"/>
          </a:xfrm>
          <a:prstGeom prst="rect">
            <a:avLst/>
          </a:prstGeom>
          <a:noFill/>
          <a:ln w="9525">
            <a:noFill/>
            <a:miter lim="800000"/>
            <a:headEnd/>
            <a:tailEnd/>
          </a:ln>
        </p:spPr>
        <p:txBody>
          <a:bodyPr>
            <a:spAutoFit/>
          </a:bodyPr>
          <a:lstStyle/>
          <a:p>
            <a:pPr>
              <a:spcBef>
                <a:spcPct val="50000"/>
              </a:spcBef>
              <a:buFont typeface="Wingdings" pitchFamily="2" charset="2"/>
              <a:buChar char="q"/>
            </a:pPr>
            <a:r>
              <a:rPr lang="zh-CN" altLang="en-US" sz="2400"/>
              <a:t>第一种在严格意义下可以被称为“钢”的铁制品</a:t>
            </a:r>
            <a:r>
              <a:rPr lang="en-US" altLang="zh-CN" sz="2400"/>
              <a:t>——</a:t>
            </a:r>
            <a:r>
              <a:rPr lang="zh-CN" altLang="en-US" sz="2400"/>
              <a:t>伍氏钢</a:t>
            </a:r>
            <a:r>
              <a:rPr lang="en-US" altLang="zh-CN" sz="2400"/>
              <a:t>(Wootz) </a:t>
            </a:r>
            <a:r>
              <a:rPr lang="zh-CN" altLang="en-US" sz="2400"/>
              <a:t>，用坩堝冶炼超高碳钢</a:t>
            </a:r>
            <a:r>
              <a:rPr lang="en-US" altLang="zh-CN" sz="2400"/>
              <a:t>(</a:t>
            </a:r>
            <a:r>
              <a:rPr lang="zh-CN" altLang="en-US" sz="2400"/>
              <a:t>含碳 </a:t>
            </a:r>
            <a:r>
              <a:rPr lang="en-US" altLang="zh-CN" sz="2400"/>
              <a:t>1.5</a:t>
            </a:r>
            <a:r>
              <a:rPr lang="zh-CN" altLang="en-US" sz="2400"/>
              <a:t>～</a:t>
            </a:r>
            <a:r>
              <a:rPr lang="en-US" altLang="zh-CN" sz="2400"/>
              <a:t>2</a:t>
            </a:r>
            <a:r>
              <a:rPr lang="zh-CN" altLang="en-US" sz="2400"/>
              <a:t>％</a:t>
            </a:r>
            <a:r>
              <a:rPr lang="en-US" altLang="zh-CN" sz="2400"/>
              <a:t>)</a:t>
            </a:r>
          </a:p>
          <a:p>
            <a:pPr>
              <a:spcBef>
                <a:spcPct val="50000"/>
              </a:spcBef>
              <a:buFont typeface="Wingdings" pitchFamily="2" charset="2"/>
              <a:buChar char="q"/>
            </a:pPr>
            <a:r>
              <a:rPr lang="zh-CN" altLang="en-US" sz="2400"/>
              <a:t>年代稍后一点</a:t>
            </a:r>
            <a:r>
              <a:rPr lang="en-US" altLang="zh-CN" sz="2400"/>
              <a:t>, </a:t>
            </a:r>
            <a:r>
              <a:rPr lang="zh-CN" altLang="en-US" sz="2400"/>
              <a:t>在大马士革出现了用滲碳的高碳钢和低碳钢叠打</a:t>
            </a:r>
            <a:r>
              <a:rPr lang="en-US" altLang="zh-CN" sz="2400"/>
              <a:t>﹐</a:t>
            </a:r>
            <a:r>
              <a:rPr lang="zh-CN" altLang="en-US" sz="2400"/>
              <a:t>经淬火后获得硬的钢制刀剑。</a:t>
            </a:r>
          </a:p>
          <a:p>
            <a:pPr lvl="1">
              <a:spcBef>
                <a:spcPct val="50000"/>
              </a:spcBef>
              <a:buFont typeface="Wingdings" pitchFamily="2" charset="2"/>
              <a:buChar char="Ø"/>
            </a:pPr>
            <a:r>
              <a:rPr lang="zh-CN" altLang="en-US" sz="2400"/>
              <a:t>这两种工艺形成的时间大致均在</a:t>
            </a:r>
            <a:r>
              <a:rPr lang="en-US" altLang="zh-CN" sz="2400"/>
              <a:t>BC500</a:t>
            </a:r>
            <a:r>
              <a:rPr lang="zh-CN" altLang="en-US" sz="2400"/>
              <a:t>前后。</a:t>
            </a:r>
          </a:p>
          <a:p>
            <a:pPr>
              <a:spcBef>
                <a:spcPct val="50000"/>
              </a:spcBef>
              <a:buFont typeface="Wingdings" pitchFamily="2" charset="2"/>
              <a:buChar char="q"/>
            </a:pPr>
            <a:r>
              <a:rPr lang="zh-CN" altLang="en-US" sz="2400"/>
              <a:t>在中国目前出土的最早的钢制品是来自长沙杨家山楚墓的钢剑</a:t>
            </a:r>
            <a:r>
              <a:rPr lang="en-US" altLang="zh-CN" sz="2400"/>
              <a:t>, </a:t>
            </a:r>
            <a:r>
              <a:rPr lang="zh-CN" altLang="en-US" sz="2400"/>
              <a:t>其年代为春秋晚期。（块炼铁＋渗碳锻造）</a:t>
            </a:r>
          </a:p>
        </p:txBody>
      </p:sp>
      <p:sp>
        <p:nvSpPr>
          <p:cNvPr id="30723" name="Rectangle 3"/>
          <p:cNvSpPr>
            <a:spLocks noGrp="1" noChangeArrowheads="1"/>
          </p:cNvSpPr>
          <p:nvPr>
            <p:ph type="title" idx="4294967295"/>
          </p:nvPr>
        </p:nvSpPr>
        <p:spPr bwMode="auto">
          <a:xfrm>
            <a:off x="609600" y="609600"/>
            <a:ext cx="5867400" cy="685800"/>
          </a:xfrm>
          <a:prstGeom prst="rect">
            <a:avLst/>
          </a:prstGeom>
          <a:noFill/>
          <a:ln>
            <a:miter lim="800000"/>
            <a:headEnd/>
            <a:tailEnd/>
          </a:ln>
        </p:spPr>
        <p:txBody>
          <a:bodyPr/>
          <a:lstStyle/>
          <a:p>
            <a:pPr algn="l" eaLnBrk="1" hangingPunct="1"/>
            <a:r>
              <a:rPr lang="zh-CN" altLang="en-US" sz="2800" b="1" smtClean="0">
                <a:latin typeface="幼圆" pitchFamily="49" charset="-122"/>
                <a:ea typeface="幼圆" pitchFamily="49" charset="-122"/>
              </a:rPr>
              <a:t>钢的出现</a:t>
            </a:r>
            <a:r>
              <a:rPr lang="en-US" altLang="zh-CN" sz="2800" b="1" smtClean="0">
                <a:latin typeface="幼圆" pitchFamily="49" charset="-122"/>
                <a:ea typeface="幼圆" pitchFamily="49" charset="-122"/>
              </a:rPr>
              <a:t>1 </a:t>
            </a:r>
            <a:r>
              <a:rPr lang="en-US" altLang="zh-CN" sz="2800" b="1" smtClean="0">
                <a:ea typeface="幼圆" pitchFamily="49" charset="-122"/>
              </a:rPr>
              <a:t>——</a:t>
            </a:r>
            <a:r>
              <a:rPr lang="en-US" altLang="zh-CN" sz="2800" b="1" smtClean="0">
                <a:latin typeface="幼圆" pitchFamily="49" charset="-122"/>
                <a:ea typeface="幼圆" pitchFamily="49" charset="-122"/>
              </a:rPr>
              <a:t> </a:t>
            </a:r>
            <a:r>
              <a:rPr lang="zh-CN" altLang="en-US" sz="2800" b="1" smtClean="0">
                <a:latin typeface="幼圆" pitchFamily="49" charset="-122"/>
                <a:ea typeface="幼圆" pitchFamily="49" charset="-122"/>
              </a:rPr>
              <a:t>块炼铁渗碳钢</a:t>
            </a:r>
          </a:p>
        </p:txBody>
      </p:sp>
      <p:pic>
        <p:nvPicPr>
          <p:cNvPr id="217092" name="Picture 4" descr="中國已發現的最早鋼兵器──春秋晚期的鋼劍(湖南長沙出土)"/>
          <p:cNvPicPr>
            <a:picLocks noChangeAspect="1" noChangeArrowheads="1"/>
          </p:cNvPicPr>
          <p:nvPr/>
        </p:nvPicPr>
        <p:blipFill>
          <a:blip r:embed="rId2" cstate="print"/>
          <a:srcRect/>
          <a:stretch>
            <a:fillRect/>
          </a:stretch>
        </p:blipFill>
        <p:spPr bwMode="auto">
          <a:xfrm>
            <a:off x="6858000" y="609600"/>
            <a:ext cx="1744663" cy="4876800"/>
          </a:xfrm>
          <a:prstGeom prst="rect">
            <a:avLst/>
          </a:prstGeom>
          <a:noFill/>
          <a:ln w="9525">
            <a:noFill/>
            <a:miter lim="800000"/>
            <a:headEnd/>
            <a:tailEnd/>
          </a:ln>
        </p:spPr>
      </p:pic>
      <p:sp>
        <p:nvSpPr>
          <p:cNvPr id="217093" name="Rectangle 5"/>
          <p:cNvSpPr>
            <a:spLocks noChangeArrowheads="1"/>
          </p:cNvSpPr>
          <p:nvPr/>
        </p:nvSpPr>
        <p:spPr bwMode="auto">
          <a:xfrm>
            <a:off x="6248400" y="5562600"/>
            <a:ext cx="2320925" cy="457200"/>
          </a:xfrm>
          <a:prstGeom prst="rect">
            <a:avLst/>
          </a:prstGeom>
          <a:noFill/>
          <a:ln w="9525">
            <a:noFill/>
            <a:miter lim="800000"/>
            <a:headEnd/>
            <a:tailEnd/>
          </a:ln>
        </p:spPr>
        <p:txBody>
          <a:bodyPr wrap="none">
            <a:spAutoFit/>
          </a:bodyPr>
          <a:lstStyle/>
          <a:p>
            <a:r>
              <a:rPr lang="zh-CN" altLang="en-US" sz="2400">
                <a:solidFill>
                  <a:srgbClr val="0000FF"/>
                </a:solidFill>
                <a:ea typeface="幼圆" pitchFamily="49" charset="-122"/>
              </a:rPr>
              <a:t>杨家山楚墓</a:t>
            </a:r>
            <a:r>
              <a:rPr lang="zh-CN" altLang="en-US" sz="2400" b="1">
                <a:solidFill>
                  <a:srgbClr val="0000FF"/>
                </a:solidFill>
                <a:ea typeface="幼圆" pitchFamily="49" charset="-122"/>
              </a:rPr>
              <a:t>钢剑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70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70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70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17092"/>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217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build="p" bldLvl="2" autoUpdateAnimBg="0"/>
      <p:bldP spid="21709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ChangeArrowheads="1"/>
          </p:cNvSpPr>
          <p:nvPr/>
        </p:nvSpPr>
        <p:spPr bwMode="auto">
          <a:xfrm>
            <a:off x="457200" y="1371600"/>
            <a:ext cx="5791200" cy="1600200"/>
          </a:xfrm>
          <a:prstGeom prst="rect">
            <a:avLst/>
          </a:prstGeom>
          <a:noFill/>
          <a:ln w="9525">
            <a:noFill/>
            <a:miter lim="800000"/>
            <a:headEnd/>
            <a:tailEnd/>
          </a:ln>
        </p:spPr>
        <p:txBody>
          <a:bodyPr anchor="ctr"/>
          <a:lstStyle/>
          <a:p>
            <a:r>
              <a:rPr lang="zh-CN" altLang="en-US" sz="2400" b="1">
                <a:solidFill>
                  <a:srgbClr val="0000FF"/>
                </a:solidFill>
                <a:latin typeface="幼圆" pitchFamily="49" charset="-122"/>
                <a:ea typeface="幼圆" pitchFamily="49" charset="-122"/>
              </a:rPr>
              <a:t>块炼铁</a:t>
            </a:r>
            <a:r>
              <a:rPr lang="zh-CN" altLang="en-US" sz="2400">
                <a:latin typeface="幼圆" pitchFamily="49" charset="-122"/>
                <a:ea typeface="幼圆" pitchFamily="49" charset="-122"/>
              </a:rPr>
              <a:t>法    使用地炉（直径约</a:t>
            </a:r>
            <a:r>
              <a:rPr lang="en-US" altLang="zh-CN" sz="2400">
                <a:latin typeface="幼圆" pitchFamily="49" charset="-122"/>
                <a:ea typeface="幼圆" pitchFamily="49" charset="-122"/>
              </a:rPr>
              <a:t>40</a:t>
            </a:r>
            <a:r>
              <a:rPr lang="zh-CN" altLang="en-US" sz="2400">
                <a:latin typeface="幼圆" pitchFamily="49" charset="-122"/>
                <a:ea typeface="幼圆" pitchFamily="49" charset="-122"/>
              </a:rPr>
              <a:t>厘米，深</a:t>
            </a:r>
            <a:r>
              <a:rPr lang="en-US" altLang="zh-CN" sz="2400">
                <a:latin typeface="幼圆" pitchFamily="49" charset="-122"/>
                <a:ea typeface="幼圆" pitchFamily="49" charset="-122"/>
              </a:rPr>
              <a:t>20</a:t>
            </a:r>
            <a:r>
              <a:rPr lang="zh-CN" altLang="en-US" sz="2400">
                <a:latin typeface="幼圆" pitchFamily="49" charset="-122"/>
                <a:ea typeface="幼圆" pitchFamily="49" charset="-122"/>
              </a:rPr>
              <a:t>厘米）冶炼</a:t>
            </a:r>
            <a:r>
              <a:rPr lang="zh-CN" altLang="en-US" sz="2400">
                <a:latin typeface="幼圆" pitchFamily="49" charset="-122"/>
                <a:ea typeface="幼圆" pitchFamily="49" charset="-122"/>
                <a:hlinkClick r:id="rId2"/>
              </a:rPr>
              <a:t>海绵铁</a:t>
            </a:r>
            <a:r>
              <a:rPr lang="zh-CN" altLang="en-US" sz="2400">
                <a:latin typeface="幼圆" pitchFamily="49" charset="-122"/>
                <a:ea typeface="幼圆" pitchFamily="49" charset="-122"/>
              </a:rPr>
              <a:t>。冶炼后取出全部炉料，经过锤打分离炼渣，或者先行破碎，分选后烧结锻造成锭。</a:t>
            </a:r>
          </a:p>
        </p:txBody>
      </p:sp>
      <p:pic>
        <p:nvPicPr>
          <p:cNvPr id="216067" name="Picture 3" descr="德里鐵柱"/>
          <p:cNvPicPr>
            <a:picLocks noChangeAspect="1" noChangeArrowheads="1"/>
          </p:cNvPicPr>
          <p:nvPr/>
        </p:nvPicPr>
        <p:blipFill>
          <a:blip r:embed="rId3" cstate="print"/>
          <a:srcRect/>
          <a:stretch>
            <a:fillRect/>
          </a:stretch>
        </p:blipFill>
        <p:spPr bwMode="auto">
          <a:xfrm>
            <a:off x="6477000" y="457200"/>
            <a:ext cx="2489200" cy="3581400"/>
          </a:xfrm>
          <a:prstGeom prst="rect">
            <a:avLst/>
          </a:prstGeom>
          <a:noFill/>
          <a:ln w="9525">
            <a:noFill/>
            <a:miter lim="800000"/>
            <a:headEnd/>
            <a:tailEnd/>
          </a:ln>
        </p:spPr>
      </p:pic>
      <p:sp>
        <p:nvSpPr>
          <p:cNvPr id="216068" name="Rectangle 4"/>
          <p:cNvSpPr>
            <a:spLocks noChangeArrowheads="1"/>
          </p:cNvSpPr>
          <p:nvPr/>
        </p:nvSpPr>
        <p:spPr bwMode="auto">
          <a:xfrm>
            <a:off x="5486400" y="4191000"/>
            <a:ext cx="3657600" cy="641350"/>
          </a:xfrm>
          <a:prstGeom prst="rect">
            <a:avLst/>
          </a:prstGeom>
          <a:noFill/>
          <a:ln w="9525">
            <a:noFill/>
            <a:miter lim="800000"/>
            <a:headEnd/>
            <a:tailEnd/>
          </a:ln>
        </p:spPr>
        <p:txBody>
          <a:bodyPr anchor="ctr"/>
          <a:lstStyle/>
          <a:p>
            <a:pPr algn="r" eaLnBrk="0" hangingPunct="0"/>
            <a:r>
              <a:rPr lang="zh-CN" altLang="en-US" sz="2400" b="1">
                <a:solidFill>
                  <a:srgbClr val="0000FF"/>
                </a:solidFill>
                <a:latin typeface="幼圆" pitchFamily="49" charset="-122"/>
                <a:ea typeface="幼圆" pitchFamily="49" charset="-122"/>
              </a:rPr>
              <a:t>德里铁柱</a:t>
            </a:r>
          </a:p>
          <a:p>
            <a:pPr algn="r" eaLnBrk="0" hangingPunct="0"/>
            <a:r>
              <a:rPr lang="zh-CN" altLang="en-US" sz="2400">
                <a:solidFill>
                  <a:srgbClr val="0000FF"/>
                </a:solidFill>
                <a:latin typeface="幼圆" pitchFamily="49" charset="-122"/>
                <a:ea typeface="幼圆" pitchFamily="49" charset="-122"/>
              </a:rPr>
              <a:t>高</a:t>
            </a:r>
            <a:r>
              <a:rPr lang="en-US" altLang="zh-CN" sz="2400">
                <a:solidFill>
                  <a:srgbClr val="0000FF"/>
                </a:solidFill>
                <a:latin typeface="幼圆" pitchFamily="49" charset="-122"/>
                <a:ea typeface="幼圆" pitchFamily="49" charset="-122"/>
              </a:rPr>
              <a:t>7.2</a:t>
            </a:r>
            <a:r>
              <a:rPr lang="zh-CN" altLang="en-US" sz="2400">
                <a:solidFill>
                  <a:srgbClr val="0000FF"/>
                </a:solidFill>
                <a:latin typeface="幼圆" pitchFamily="49" charset="-122"/>
                <a:ea typeface="幼圆" pitchFamily="49" charset="-122"/>
              </a:rPr>
              <a:t>米，重</a:t>
            </a:r>
            <a:r>
              <a:rPr lang="en-US" altLang="zh-CN" sz="2400">
                <a:solidFill>
                  <a:srgbClr val="0000FF"/>
                </a:solidFill>
                <a:latin typeface="幼圆" pitchFamily="49" charset="-122"/>
                <a:ea typeface="幼圆" pitchFamily="49" charset="-122"/>
              </a:rPr>
              <a:t>6</a:t>
            </a:r>
            <a:r>
              <a:rPr lang="zh-CN" altLang="en-US" sz="2400">
                <a:solidFill>
                  <a:srgbClr val="0000FF"/>
                </a:solidFill>
                <a:latin typeface="幼圆" pitchFamily="49" charset="-122"/>
                <a:ea typeface="幼圆" pitchFamily="49" charset="-122"/>
              </a:rPr>
              <a:t>吨，</a:t>
            </a:r>
            <a:r>
              <a:rPr lang="en-US" altLang="zh-CN" sz="2400">
                <a:solidFill>
                  <a:srgbClr val="0000FF"/>
                </a:solidFill>
                <a:latin typeface="幼圆" pitchFamily="49" charset="-122"/>
                <a:ea typeface="幼圆" pitchFamily="49" charset="-122"/>
              </a:rPr>
              <a:t>300AD</a:t>
            </a:r>
          </a:p>
        </p:txBody>
      </p:sp>
      <p:sp>
        <p:nvSpPr>
          <p:cNvPr id="29701" name="Rectangle 5"/>
          <p:cNvSpPr>
            <a:spLocks noGrp="1" noChangeArrowheads="1"/>
          </p:cNvSpPr>
          <p:nvPr>
            <p:ph type="title" idx="4294967295"/>
          </p:nvPr>
        </p:nvSpPr>
        <p:spPr bwMode="auto">
          <a:xfrm>
            <a:off x="457200" y="609600"/>
            <a:ext cx="5638800" cy="685800"/>
          </a:xfrm>
          <a:prstGeom prst="rect">
            <a:avLst/>
          </a:prstGeom>
          <a:noFill/>
          <a:ln>
            <a:miter lim="800000"/>
            <a:headEnd/>
            <a:tailEnd/>
          </a:ln>
        </p:spPr>
        <p:txBody>
          <a:bodyPr/>
          <a:lstStyle/>
          <a:p>
            <a:pPr algn="l" eaLnBrk="1" hangingPunct="1"/>
            <a:r>
              <a:rPr lang="zh-CN" altLang="en-US" sz="2800" b="1" smtClean="0">
                <a:latin typeface="幼圆" pitchFamily="49" charset="-122"/>
                <a:ea typeface="幼圆" pitchFamily="49" charset="-122"/>
              </a:rPr>
              <a:t>铁冶炼</a:t>
            </a:r>
            <a:r>
              <a:rPr lang="en-US" altLang="zh-CN" sz="2800" b="1" smtClean="0">
                <a:latin typeface="幼圆" pitchFamily="49" charset="-122"/>
                <a:ea typeface="幼圆" pitchFamily="49" charset="-122"/>
              </a:rPr>
              <a:t>1</a:t>
            </a:r>
            <a:r>
              <a:rPr lang="en-US" altLang="zh-CN" sz="2800" b="1" smtClean="0">
                <a:ea typeface="幼圆" pitchFamily="49" charset="-122"/>
              </a:rPr>
              <a:t>——</a:t>
            </a:r>
            <a:r>
              <a:rPr lang="zh-CN" altLang="en-US" sz="2800" b="1" smtClean="0">
                <a:solidFill>
                  <a:srgbClr val="0000FF"/>
                </a:solidFill>
                <a:latin typeface="幼圆" pitchFamily="49" charset="-122"/>
                <a:ea typeface="幼圆" pitchFamily="49" charset="-122"/>
              </a:rPr>
              <a:t>块炼铁</a:t>
            </a:r>
            <a:r>
              <a:rPr lang="zh-CN" altLang="en-US" sz="2800" smtClean="0">
                <a:solidFill>
                  <a:srgbClr val="0000FF"/>
                </a:solidFill>
                <a:latin typeface="幼圆" pitchFamily="49" charset="-122"/>
                <a:ea typeface="幼圆" pitchFamily="49" charset="-122"/>
              </a:rPr>
              <a:t>（锻铁）</a:t>
            </a:r>
          </a:p>
        </p:txBody>
      </p:sp>
      <p:pic>
        <p:nvPicPr>
          <p:cNvPr id="216070" name="Picture 6" descr="程橋鐵條"/>
          <p:cNvPicPr>
            <a:picLocks noChangeAspect="1" noChangeArrowheads="1"/>
          </p:cNvPicPr>
          <p:nvPr/>
        </p:nvPicPr>
        <p:blipFill>
          <a:blip r:embed="rId4" cstate="print"/>
          <a:srcRect/>
          <a:stretch>
            <a:fillRect/>
          </a:stretch>
        </p:blipFill>
        <p:spPr bwMode="auto">
          <a:xfrm>
            <a:off x="457200" y="4038600"/>
            <a:ext cx="4572000" cy="2105025"/>
          </a:xfrm>
          <a:prstGeom prst="rect">
            <a:avLst/>
          </a:prstGeom>
          <a:noFill/>
          <a:ln w="9525">
            <a:noFill/>
            <a:miter lim="800000"/>
            <a:headEnd/>
            <a:tailEnd/>
          </a:ln>
        </p:spPr>
      </p:pic>
      <p:sp>
        <p:nvSpPr>
          <p:cNvPr id="216071" name="Rectangle 7"/>
          <p:cNvSpPr>
            <a:spLocks noChangeArrowheads="1"/>
          </p:cNvSpPr>
          <p:nvPr/>
        </p:nvSpPr>
        <p:spPr bwMode="auto">
          <a:xfrm>
            <a:off x="5105400" y="5562600"/>
            <a:ext cx="4343400" cy="549275"/>
          </a:xfrm>
          <a:prstGeom prst="rect">
            <a:avLst/>
          </a:prstGeom>
          <a:noFill/>
          <a:ln w="9525">
            <a:noFill/>
            <a:miter lim="800000"/>
            <a:headEnd/>
            <a:tailEnd/>
          </a:ln>
        </p:spPr>
        <p:txBody>
          <a:bodyPr anchor="ctr"/>
          <a:lstStyle/>
          <a:p>
            <a:r>
              <a:rPr lang="zh-CN" altLang="en-US" sz="2400" b="1">
                <a:solidFill>
                  <a:srgbClr val="0000FF"/>
                </a:solidFill>
                <a:ea typeface="幼圆" pitchFamily="49" charset="-122"/>
              </a:rPr>
              <a:t>铁条</a:t>
            </a:r>
          </a:p>
          <a:p>
            <a:r>
              <a:rPr lang="zh-CN" altLang="en-US" sz="2400">
                <a:solidFill>
                  <a:srgbClr val="0000FF"/>
                </a:solidFill>
                <a:ea typeface="幼圆" pitchFamily="49" charset="-122"/>
              </a:rPr>
              <a:t>江苏程桥春秋末叶楚墓</a:t>
            </a:r>
          </a:p>
        </p:txBody>
      </p:sp>
      <p:sp>
        <p:nvSpPr>
          <p:cNvPr id="216072" name="Rectangle 8"/>
          <p:cNvSpPr>
            <a:spLocks noChangeArrowheads="1"/>
          </p:cNvSpPr>
          <p:nvPr/>
        </p:nvSpPr>
        <p:spPr bwMode="auto">
          <a:xfrm>
            <a:off x="457200" y="3124200"/>
            <a:ext cx="5791200" cy="1006475"/>
          </a:xfrm>
          <a:prstGeom prst="rect">
            <a:avLst/>
          </a:prstGeom>
          <a:noFill/>
          <a:ln w="9525">
            <a:noFill/>
            <a:miter lim="800000"/>
            <a:headEnd/>
            <a:tailEnd/>
          </a:ln>
        </p:spPr>
        <p:txBody>
          <a:bodyPr anchor="ctr"/>
          <a:lstStyle/>
          <a:p>
            <a:r>
              <a:rPr lang="zh-CN" altLang="en-US" sz="2400">
                <a:latin typeface="幼圆" pitchFamily="49" charset="-122"/>
                <a:ea typeface="幼圆" pitchFamily="49" charset="-122"/>
              </a:rPr>
              <a:t>未受中国文化影响的地区，一直到</a:t>
            </a:r>
            <a:r>
              <a:rPr lang="en-US" altLang="zh-CN" sz="2400">
                <a:latin typeface="幼圆" pitchFamily="49" charset="-122"/>
                <a:ea typeface="幼圆" pitchFamily="49" charset="-122"/>
              </a:rPr>
              <a:t>14</a:t>
            </a:r>
            <a:r>
              <a:rPr lang="zh-CN" altLang="en-US" sz="2400">
                <a:latin typeface="幼圆" pitchFamily="49" charset="-122"/>
                <a:ea typeface="幼圆" pitchFamily="49" charset="-122"/>
              </a:rPr>
              <a:t>世纪后期，都以这种方法作为重要炼铁方法。</a:t>
            </a:r>
          </a:p>
          <a:p>
            <a:pPr eaLnBrk="0" hangingPunct="0"/>
            <a:endParaRPr lang="en-US" altLang="zh-CN" sz="2400">
              <a:latin typeface="幼圆" pitchFamily="49" charset="-122"/>
              <a:ea typeface="幼圆"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60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606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21606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216070"/>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2160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16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6" grpId="0" autoUpdateAnimBg="0"/>
      <p:bldP spid="216068" grpId="0" autoUpdateAnimBg="0"/>
      <p:bldP spid="216071" grpId="0" autoUpdateAnimBg="0"/>
      <p:bldP spid="21607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ChangeArrowheads="1"/>
          </p:cNvSpPr>
          <p:nvPr/>
        </p:nvSpPr>
        <p:spPr bwMode="auto">
          <a:xfrm>
            <a:off x="395288" y="620713"/>
            <a:ext cx="5689600" cy="641350"/>
          </a:xfrm>
          <a:prstGeom prst="rect">
            <a:avLst/>
          </a:prstGeom>
          <a:noFill/>
          <a:ln w="9525">
            <a:noFill/>
            <a:miter lim="800000"/>
            <a:headEnd/>
            <a:tailEnd/>
          </a:ln>
        </p:spPr>
        <p:txBody>
          <a:bodyPr>
            <a:spAutoFit/>
          </a:bodyPr>
          <a:lstStyle/>
          <a:p>
            <a:r>
              <a:rPr lang="zh-CN" altLang="en-US" sz="3600" b="1">
                <a:solidFill>
                  <a:schemeClr val="tx2"/>
                </a:solidFill>
                <a:ea typeface="幼圆" pitchFamily="49" charset="-122"/>
              </a:rPr>
              <a:t>冶金术的三次大发展</a:t>
            </a:r>
          </a:p>
        </p:txBody>
      </p:sp>
      <p:sp>
        <p:nvSpPr>
          <p:cNvPr id="286725" name="Rectangle 5"/>
          <p:cNvSpPr>
            <a:spLocks noChangeArrowheads="1"/>
          </p:cNvSpPr>
          <p:nvPr/>
        </p:nvSpPr>
        <p:spPr bwMode="auto">
          <a:xfrm>
            <a:off x="2555875" y="1844675"/>
            <a:ext cx="3960813" cy="2160588"/>
          </a:xfrm>
          <a:prstGeom prst="rect">
            <a:avLst/>
          </a:prstGeom>
          <a:noFill/>
          <a:ln w="9525">
            <a:noFill/>
            <a:miter lim="800000"/>
            <a:headEnd/>
            <a:tailEnd/>
          </a:ln>
        </p:spPr>
        <p:txBody>
          <a:bodyPr/>
          <a:lstStyle/>
          <a:p>
            <a:pPr marL="609600" indent="-609600">
              <a:lnSpc>
                <a:spcPct val="130000"/>
              </a:lnSpc>
              <a:spcBef>
                <a:spcPct val="20000"/>
              </a:spcBef>
              <a:buFontTx/>
              <a:buAutoNum type="arabicPeriod"/>
            </a:pPr>
            <a:r>
              <a:rPr lang="zh-CN" altLang="en-US" sz="2800">
                <a:ea typeface="幼圆" pitchFamily="49" charset="-122"/>
              </a:rPr>
              <a:t>青铜冶炼</a:t>
            </a:r>
          </a:p>
          <a:p>
            <a:pPr marL="609600" indent="-609600">
              <a:lnSpc>
                <a:spcPct val="130000"/>
              </a:lnSpc>
              <a:spcBef>
                <a:spcPct val="20000"/>
              </a:spcBef>
              <a:buFontTx/>
              <a:buAutoNum type="arabicPeriod"/>
            </a:pPr>
            <a:r>
              <a:rPr lang="zh-CN" altLang="en-US" sz="2800">
                <a:ea typeface="幼圆" pitchFamily="49" charset="-122"/>
              </a:rPr>
              <a:t>冶铁和生铁炼钢</a:t>
            </a:r>
          </a:p>
          <a:p>
            <a:pPr marL="609600" indent="-609600">
              <a:lnSpc>
                <a:spcPct val="130000"/>
              </a:lnSpc>
              <a:spcBef>
                <a:spcPct val="20000"/>
              </a:spcBef>
              <a:buFontTx/>
              <a:buAutoNum type="arabicPeriod"/>
            </a:pPr>
            <a:r>
              <a:rPr lang="zh-CN" altLang="en-US" sz="2800">
                <a:ea typeface="幼圆" pitchFamily="49" charset="-122"/>
              </a:rPr>
              <a:t>欧洲近代冶金技术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bwMode="auto">
          <a:xfrm>
            <a:off x="381000" y="457200"/>
            <a:ext cx="7772400" cy="685800"/>
          </a:xfrm>
          <a:prstGeom prst="rect">
            <a:avLst/>
          </a:prstGeom>
          <a:noFill/>
          <a:ln>
            <a:miter lim="800000"/>
            <a:headEnd/>
            <a:tailEnd/>
          </a:ln>
        </p:spPr>
        <p:txBody>
          <a:bodyPr/>
          <a:lstStyle/>
          <a:p>
            <a:pPr algn="l" eaLnBrk="1" hangingPunct="1"/>
            <a:r>
              <a:rPr lang="zh-CN" altLang="en-US" sz="2800" b="1" smtClean="0">
                <a:solidFill>
                  <a:schemeClr val="tx1"/>
                </a:solidFill>
                <a:latin typeface="幼圆" pitchFamily="49" charset="-122"/>
                <a:ea typeface="幼圆" pitchFamily="49" charset="-122"/>
              </a:rPr>
              <a:t>近代炼钢技术的发展</a:t>
            </a:r>
          </a:p>
        </p:txBody>
      </p:sp>
      <p:sp>
        <p:nvSpPr>
          <p:cNvPr id="226307" name="Rectangle 3"/>
          <p:cNvSpPr>
            <a:spLocks noChangeArrowheads="1"/>
          </p:cNvSpPr>
          <p:nvPr/>
        </p:nvSpPr>
        <p:spPr bwMode="auto">
          <a:xfrm>
            <a:off x="304800" y="1143000"/>
            <a:ext cx="3200400" cy="4692650"/>
          </a:xfrm>
          <a:prstGeom prst="rect">
            <a:avLst/>
          </a:prstGeom>
          <a:noFill/>
          <a:ln w="9525">
            <a:noFill/>
            <a:miter lim="800000"/>
            <a:headEnd/>
            <a:tailEnd/>
          </a:ln>
        </p:spPr>
        <p:txBody>
          <a:bodyPr>
            <a:spAutoFit/>
          </a:bodyPr>
          <a:lstStyle/>
          <a:p>
            <a:pPr>
              <a:lnSpc>
                <a:spcPct val="140000"/>
              </a:lnSpc>
              <a:buFont typeface="Wingdings" pitchFamily="2" charset="2"/>
              <a:buChar char="q"/>
            </a:pPr>
            <a:r>
              <a:rPr lang="zh-CN" altLang="en-US" sz="2400">
                <a:latin typeface="宋体" pitchFamily="2" charset="-122"/>
              </a:rPr>
              <a:t>达比父子发明焦碳炼铁法</a:t>
            </a:r>
          </a:p>
          <a:p>
            <a:pPr>
              <a:lnSpc>
                <a:spcPct val="140000"/>
              </a:lnSpc>
              <a:buFont typeface="Wingdings" pitchFamily="2" charset="2"/>
              <a:buChar char="q"/>
            </a:pPr>
            <a:r>
              <a:rPr lang="zh-CN" altLang="en-US" sz="2400">
                <a:latin typeface="宋体" pitchFamily="2" charset="-122"/>
              </a:rPr>
              <a:t>凯利和贝塞麦同时发现炼钢的空气沸腾法</a:t>
            </a:r>
          </a:p>
          <a:p>
            <a:pPr>
              <a:lnSpc>
                <a:spcPct val="140000"/>
              </a:lnSpc>
              <a:buFont typeface="Wingdings" pitchFamily="2" charset="2"/>
              <a:buChar char="q"/>
            </a:pPr>
            <a:r>
              <a:rPr lang="zh-CN" altLang="en-US" sz="2400">
                <a:latin typeface="宋体" pitchFamily="2" charset="-122"/>
              </a:rPr>
              <a:t>贝塞麦发明酸性转炉</a:t>
            </a:r>
          </a:p>
          <a:p>
            <a:pPr>
              <a:lnSpc>
                <a:spcPct val="140000"/>
              </a:lnSpc>
              <a:buFont typeface="Wingdings" pitchFamily="2" charset="2"/>
              <a:buChar char="q"/>
            </a:pPr>
            <a:r>
              <a:rPr lang="zh-CN" altLang="en-US" sz="2400">
                <a:latin typeface="宋体" pitchFamily="2" charset="-122"/>
              </a:rPr>
              <a:t>托玛斯发明酸性转炉炼钢法</a:t>
            </a:r>
          </a:p>
          <a:p>
            <a:pPr>
              <a:lnSpc>
                <a:spcPct val="140000"/>
              </a:lnSpc>
              <a:buFont typeface="Wingdings" pitchFamily="2" charset="2"/>
              <a:buChar char="q"/>
            </a:pPr>
            <a:r>
              <a:rPr lang="zh-CN" altLang="en-US" sz="2400">
                <a:latin typeface="宋体" pitchFamily="2" charset="-122"/>
              </a:rPr>
              <a:t>西门子及马丁平炉炼钢法</a:t>
            </a:r>
            <a:endParaRPr lang="zh-CN" altLang="en-US" sz="2400"/>
          </a:p>
        </p:txBody>
      </p:sp>
      <p:pic>
        <p:nvPicPr>
          <p:cNvPr id="226308" name="Picture 4" descr="貝塞麥轉爐(1859"/>
          <p:cNvPicPr>
            <a:picLocks noChangeAspect="1" noChangeArrowheads="1"/>
          </p:cNvPicPr>
          <p:nvPr/>
        </p:nvPicPr>
        <p:blipFill>
          <a:blip r:embed="rId2" cstate="print"/>
          <a:srcRect/>
          <a:stretch>
            <a:fillRect/>
          </a:stretch>
        </p:blipFill>
        <p:spPr bwMode="auto">
          <a:xfrm>
            <a:off x="3581400" y="1524000"/>
            <a:ext cx="1874838" cy="4572000"/>
          </a:xfrm>
          <a:prstGeom prst="rect">
            <a:avLst/>
          </a:prstGeom>
          <a:noFill/>
          <a:ln w="9525">
            <a:noFill/>
            <a:miter lim="800000"/>
            <a:headEnd/>
            <a:tailEnd/>
          </a:ln>
        </p:spPr>
      </p:pic>
      <p:sp>
        <p:nvSpPr>
          <p:cNvPr id="226317" name="Text Box 13"/>
          <p:cNvSpPr txBox="1">
            <a:spLocks noChangeArrowheads="1"/>
          </p:cNvSpPr>
          <p:nvPr/>
        </p:nvSpPr>
        <p:spPr bwMode="auto">
          <a:xfrm>
            <a:off x="3733800" y="5638800"/>
            <a:ext cx="1716088" cy="457200"/>
          </a:xfrm>
          <a:prstGeom prst="rect">
            <a:avLst/>
          </a:prstGeom>
          <a:solidFill>
            <a:schemeClr val="bg1"/>
          </a:solidFill>
          <a:ln w="9525">
            <a:noFill/>
            <a:miter lim="800000"/>
            <a:headEnd/>
            <a:tailEnd/>
          </a:ln>
        </p:spPr>
        <p:txBody>
          <a:bodyPr wrap="none">
            <a:spAutoFit/>
          </a:bodyPr>
          <a:lstStyle/>
          <a:p>
            <a:r>
              <a:rPr lang="zh-CN" altLang="en-US" sz="2400" b="1">
                <a:solidFill>
                  <a:srgbClr val="0000FF"/>
                </a:solidFill>
                <a:ea typeface="幼圆" pitchFamily="49" charset="-122"/>
              </a:rPr>
              <a:t>贝塞麦转炉</a:t>
            </a:r>
          </a:p>
        </p:txBody>
      </p:sp>
      <p:pic>
        <p:nvPicPr>
          <p:cNvPr id="226320" name="Picture 16" descr="nr5_1"/>
          <p:cNvPicPr>
            <a:picLocks noChangeAspect="1" noChangeArrowheads="1"/>
          </p:cNvPicPr>
          <p:nvPr/>
        </p:nvPicPr>
        <p:blipFill>
          <a:blip r:embed="rId3" cstate="print"/>
          <a:srcRect/>
          <a:stretch>
            <a:fillRect/>
          </a:stretch>
        </p:blipFill>
        <p:spPr bwMode="auto">
          <a:xfrm>
            <a:off x="5562600" y="1295400"/>
            <a:ext cx="3267075" cy="4191000"/>
          </a:xfrm>
          <a:prstGeom prst="rect">
            <a:avLst/>
          </a:prstGeom>
          <a:noFill/>
          <a:ln w="9525">
            <a:noFill/>
            <a:miter lim="800000"/>
            <a:headEnd/>
            <a:tailEnd/>
          </a:ln>
        </p:spPr>
      </p:pic>
      <p:sp>
        <p:nvSpPr>
          <p:cNvPr id="226321" name="Text Box 17"/>
          <p:cNvSpPr txBox="1">
            <a:spLocks noChangeArrowheads="1"/>
          </p:cNvSpPr>
          <p:nvPr/>
        </p:nvSpPr>
        <p:spPr bwMode="auto">
          <a:xfrm>
            <a:off x="6858000" y="5638800"/>
            <a:ext cx="796925" cy="457200"/>
          </a:xfrm>
          <a:prstGeom prst="rect">
            <a:avLst/>
          </a:prstGeom>
          <a:solidFill>
            <a:schemeClr val="bg1"/>
          </a:solidFill>
          <a:ln w="9525">
            <a:noFill/>
            <a:miter lim="800000"/>
            <a:headEnd/>
            <a:tailEnd/>
          </a:ln>
        </p:spPr>
        <p:txBody>
          <a:bodyPr wrap="none">
            <a:spAutoFit/>
          </a:bodyPr>
          <a:lstStyle/>
          <a:p>
            <a:r>
              <a:rPr lang="zh-CN" altLang="en-US" sz="2400" b="1">
                <a:solidFill>
                  <a:srgbClr val="0000FF"/>
                </a:solidFill>
                <a:ea typeface="幼圆" pitchFamily="49" charset="-122"/>
              </a:rPr>
              <a:t>高炉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6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6320"/>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2263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22630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2630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226308"/>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2263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2630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63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build="p" autoUpdateAnimBg="0"/>
      <p:bldP spid="226317" grpId="0" animBg="1" autoUpdateAnimBg="0"/>
      <p:bldP spid="226321"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2" descr="nr6"/>
          <p:cNvPicPr>
            <a:picLocks noChangeAspect="1" noChangeArrowheads="1"/>
          </p:cNvPicPr>
          <p:nvPr/>
        </p:nvPicPr>
        <p:blipFill>
          <a:blip r:embed="rId2" cstate="print"/>
          <a:srcRect/>
          <a:stretch>
            <a:fillRect/>
          </a:stretch>
        </p:blipFill>
        <p:spPr bwMode="auto">
          <a:xfrm>
            <a:off x="685800" y="1600200"/>
            <a:ext cx="2876550" cy="2971800"/>
          </a:xfrm>
          <a:prstGeom prst="rect">
            <a:avLst/>
          </a:prstGeom>
          <a:noFill/>
          <a:ln w="9525">
            <a:noFill/>
            <a:miter lim="800000"/>
            <a:headEnd/>
            <a:tailEnd/>
          </a:ln>
        </p:spPr>
      </p:pic>
      <p:pic>
        <p:nvPicPr>
          <p:cNvPr id="228355" name="Picture 3" descr="nr62"/>
          <p:cNvPicPr>
            <a:picLocks noChangeAspect="1" noChangeArrowheads="1"/>
          </p:cNvPicPr>
          <p:nvPr/>
        </p:nvPicPr>
        <p:blipFill>
          <a:blip r:embed="rId3" cstate="print"/>
          <a:srcRect/>
          <a:stretch>
            <a:fillRect/>
          </a:stretch>
        </p:blipFill>
        <p:spPr bwMode="auto">
          <a:xfrm>
            <a:off x="6477000" y="2209800"/>
            <a:ext cx="1890713" cy="2362200"/>
          </a:xfrm>
          <a:prstGeom prst="rect">
            <a:avLst/>
          </a:prstGeom>
          <a:noFill/>
          <a:ln w="9525">
            <a:noFill/>
            <a:miter lim="800000"/>
            <a:headEnd/>
            <a:tailEnd/>
          </a:ln>
        </p:spPr>
      </p:pic>
      <p:pic>
        <p:nvPicPr>
          <p:cNvPr id="228357" name="Picture 5" descr="nr61"/>
          <p:cNvPicPr>
            <a:picLocks noChangeAspect="1" noChangeArrowheads="1"/>
          </p:cNvPicPr>
          <p:nvPr/>
        </p:nvPicPr>
        <p:blipFill>
          <a:blip r:embed="rId4" cstate="print"/>
          <a:srcRect/>
          <a:stretch>
            <a:fillRect/>
          </a:stretch>
        </p:blipFill>
        <p:spPr bwMode="auto">
          <a:xfrm>
            <a:off x="4038600" y="2057400"/>
            <a:ext cx="2011363" cy="2514600"/>
          </a:xfrm>
          <a:prstGeom prst="rect">
            <a:avLst/>
          </a:prstGeom>
          <a:noFill/>
          <a:ln w="9525">
            <a:noFill/>
            <a:miter lim="800000"/>
            <a:headEnd/>
            <a:tailEnd/>
          </a:ln>
        </p:spPr>
      </p:pic>
      <p:sp>
        <p:nvSpPr>
          <p:cNvPr id="41989" name="Rectangle 7"/>
          <p:cNvSpPr>
            <a:spLocks noGrp="1" noChangeArrowheads="1"/>
          </p:cNvSpPr>
          <p:nvPr>
            <p:ph type="title" idx="4294967295"/>
          </p:nvPr>
        </p:nvSpPr>
        <p:spPr bwMode="auto">
          <a:xfrm>
            <a:off x="685800" y="609600"/>
            <a:ext cx="7772400" cy="1143000"/>
          </a:xfrm>
          <a:prstGeom prst="rect">
            <a:avLst/>
          </a:prstGeom>
          <a:noFill/>
          <a:ln>
            <a:miter lim="800000"/>
            <a:headEnd/>
            <a:tailEnd/>
          </a:ln>
        </p:spPr>
        <p:txBody>
          <a:bodyPr/>
          <a:lstStyle/>
          <a:p>
            <a:pPr algn="l" eaLnBrk="1" hangingPunct="1"/>
            <a:r>
              <a:rPr lang="zh-CN" altLang="en-US" sz="2800" b="1" smtClean="0">
                <a:solidFill>
                  <a:schemeClr val="tx1"/>
                </a:solidFill>
                <a:latin typeface="幼圆" pitchFamily="49" charset="-122"/>
                <a:ea typeface="幼圆" pitchFamily="49" charset="-122"/>
              </a:rPr>
              <a:t>现代炼钢技术</a:t>
            </a:r>
            <a:endParaRPr lang="zh-CN" altLang="en-US" sz="2800" smtClean="0"/>
          </a:p>
        </p:txBody>
      </p:sp>
      <p:sp>
        <p:nvSpPr>
          <p:cNvPr id="228361" name="Text Box 9"/>
          <p:cNvSpPr txBox="1">
            <a:spLocks noChangeArrowheads="1"/>
          </p:cNvSpPr>
          <p:nvPr/>
        </p:nvSpPr>
        <p:spPr bwMode="auto">
          <a:xfrm>
            <a:off x="1752600" y="5314950"/>
            <a:ext cx="6584950" cy="457200"/>
          </a:xfrm>
          <a:prstGeom prst="rect">
            <a:avLst/>
          </a:prstGeom>
          <a:noFill/>
          <a:ln w="9525">
            <a:noFill/>
            <a:miter lim="800000"/>
            <a:headEnd/>
            <a:tailEnd/>
          </a:ln>
        </p:spPr>
        <p:txBody>
          <a:bodyPr wrap="none">
            <a:spAutoFit/>
          </a:bodyPr>
          <a:lstStyle/>
          <a:p>
            <a:r>
              <a:rPr lang="en-US" altLang="zh-CN" sz="2400">
                <a:latin typeface="幼圆" pitchFamily="49" charset="-122"/>
                <a:ea typeface="幼圆" pitchFamily="49" charset="-122"/>
              </a:rPr>
              <a:t>20</a:t>
            </a:r>
            <a:r>
              <a:rPr lang="zh-CN" altLang="en-US" sz="2400">
                <a:latin typeface="幼圆" pitchFamily="49" charset="-122"/>
                <a:ea typeface="幼圆" pitchFamily="49" charset="-122"/>
              </a:rPr>
              <a:t>世纪电炉炼钢法诞生，合金钢生产成为可能。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8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83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283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8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11560" y="404664"/>
            <a:ext cx="7772400" cy="8382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zh-CN" sz="3600" b="1" dirty="0" smtClean="0">
                <a:solidFill>
                  <a:srgbClr val="C00000"/>
                </a:solidFill>
                <a:latin typeface="黑体" pitchFamily="2" charset="-122"/>
                <a:ea typeface="黑体" pitchFamily="2" charset="-122"/>
              </a:rPr>
              <a:t>What</a:t>
            </a:r>
            <a:r>
              <a:rPr lang="zh-CN" altLang="en-US" sz="3600" b="1" dirty="0" smtClean="0">
                <a:solidFill>
                  <a:srgbClr val="C00000"/>
                </a:solidFill>
                <a:latin typeface="黑体" pitchFamily="2" charset="-122"/>
                <a:ea typeface="黑体" pitchFamily="2" charset="-122"/>
              </a:rPr>
              <a:t>？</a:t>
            </a:r>
            <a:r>
              <a:rPr lang="zh-CN" altLang="en-US" sz="3600" b="1" dirty="0" smtClean="0">
                <a:latin typeface="黑体" pitchFamily="2" charset="-122"/>
                <a:ea typeface="黑体" pitchFamily="2" charset="-122"/>
              </a:rPr>
              <a:t>华夏文明的独特贡献</a:t>
            </a:r>
          </a:p>
        </p:txBody>
      </p:sp>
      <p:sp>
        <p:nvSpPr>
          <p:cNvPr id="206851" name="Rectangle 3"/>
          <p:cNvSpPr>
            <a:spLocks noGrp="1" noChangeArrowheads="1"/>
          </p:cNvSpPr>
          <p:nvPr>
            <p:ph type="body" sz="half" idx="1"/>
          </p:nvPr>
        </p:nvSpPr>
        <p:spPr>
          <a:xfrm>
            <a:off x="323850" y="1052736"/>
            <a:ext cx="4752975" cy="4668838"/>
          </a:xfrm>
        </p:spPr>
        <p:txBody>
          <a:bodyPr/>
          <a:lstStyle/>
          <a:p>
            <a:pPr marL="469900" indent="-469900" eaLnBrk="1" hangingPunct="1">
              <a:spcBef>
                <a:spcPts val="600"/>
              </a:spcBef>
              <a:buFont typeface="Wingdings" pitchFamily="2" charset="2"/>
              <a:buChar char="q"/>
            </a:pPr>
            <a:r>
              <a:rPr lang="zh-CN" altLang="en-US" sz="2800" b="1" dirty="0" smtClean="0">
                <a:solidFill>
                  <a:schemeClr val="accent2"/>
                </a:solidFill>
                <a:latin typeface="幼圆" pitchFamily="49" charset="-122"/>
                <a:ea typeface="幼圆" pitchFamily="49" charset="-122"/>
              </a:rPr>
              <a:t>造纸术</a:t>
            </a:r>
            <a:r>
              <a:rPr lang="en-US" altLang="zh-CN" sz="2800" dirty="0" smtClean="0">
                <a:ea typeface="幼圆" pitchFamily="49" charset="-122"/>
              </a:rPr>
              <a:t>——</a:t>
            </a:r>
            <a:r>
              <a:rPr lang="zh-CN" altLang="en-US" sz="2800" dirty="0" smtClean="0">
                <a:latin typeface="幼圆" pitchFamily="49" charset="-122"/>
                <a:ea typeface="幼圆" pitchFamily="49" charset="-122"/>
              </a:rPr>
              <a:t>是中国的四大发明之一。</a:t>
            </a:r>
            <a:endParaRPr lang="en-US" altLang="zh-CN" sz="2800" dirty="0" smtClean="0">
              <a:latin typeface="幼圆" pitchFamily="49" charset="-122"/>
              <a:ea typeface="幼圆" pitchFamily="49" charset="-122"/>
            </a:endParaRPr>
          </a:p>
          <a:p>
            <a:pPr marL="469900" indent="-469900" eaLnBrk="1" hangingPunct="1">
              <a:spcBef>
                <a:spcPts val="600"/>
              </a:spcBef>
              <a:buFont typeface="Wingdings" pitchFamily="2" charset="2"/>
              <a:buChar char="q"/>
            </a:pPr>
            <a:r>
              <a:rPr lang="zh-CN" altLang="en-US" sz="2800" b="1" dirty="0" smtClean="0">
                <a:solidFill>
                  <a:schemeClr val="accent2"/>
                </a:solidFill>
                <a:latin typeface="幼圆" pitchFamily="49" charset="-122"/>
                <a:ea typeface="幼圆" pitchFamily="49" charset="-122"/>
              </a:rPr>
              <a:t>瓷器</a:t>
            </a:r>
            <a:r>
              <a:rPr lang="en-US" altLang="zh-CN" sz="2400" dirty="0" smtClean="0">
                <a:ea typeface="幼圆" pitchFamily="49" charset="-122"/>
              </a:rPr>
              <a:t>——</a:t>
            </a:r>
            <a:r>
              <a:rPr lang="zh-CN" altLang="en-US" sz="2400" dirty="0" smtClean="0">
                <a:latin typeface="幼圆" pitchFamily="49" charset="-122"/>
                <a:ea typeface="幼圆" pitchFamily="49" charset="-122"/>
              </a:rPr>
              <a:t>是中国先民的伟大发明，要</a:t>
            </a:r>
            <a:r>
              <a:rPr lang="zh-CN" altLang="en-US" sz="2400" b="1" dirty="0" smtClean="0">
                <a:solidFill>
                  <a:srgbClr val="0000FF"/>
                </a:solidFill>
                <a:latin typeface="幼圆" pitchFamily="49" charset="-122"/>
                <a:ea typeface="幼圆" pitchFamily="49" charset="-122"/>
              </a:rPr>
              <a:t>比国外出現早</a:t>
            </a:r>
            <a:r>
              <a:rPr lang="en-US" altLang="zh-CN" sz="2400" b="1" dirty="0" smtClean="0">
                <a:solidFill>
                  <a:srgbClr val="0000FF"/>
                </a:solidFill>
                <a:latin typeface="幼圆" pitchFamily="49" charset="-122"/>
                <a:ea typeface="幼圆" pitchFamily="49" charset="-122"/>
              </a:rPr>
              <a:t>1500 </a:t>
            </a:r>
            <a:r>
              <a:rPr lang="zh-CN" altLang="en-US" sz="2400" b="1" dirty="0" smtClean="0">
                <a:solidFill>
                  <a:srgbClr val="0000FF"/>
                </a:solidFill>
                <a:latin typeface="幼圆" pitchFamily="49" charset="-122"/>
                <a:ea typeface="幼圆" pitchFamily="49" charset="-122"/>
              </a:rPr>
              <a:t>年以上</a:t>
            </a:r>
            <a:r>
              <a:rPr lang="zh-CN" altLang="en-US" sz="2400" dirty="0" smtClean="0">
                <a:latin typeface="幼圆" pitchFamily="49" charset="-122"/>
                <a:ea typeface="幼圆" pitchFamily="49" charset="-122"/>
              </a:rPr>
              <a:t>，它是中华民族的宝贵历史遗产之一</a:t>
            </a:r>
            <a:r>
              <a:rPr lang="en-US" altLang="zh-CN" sz="2400" dirty="0" smtClean="0">
                <a:latin typeface="幼圆" pitchFamily="49" charset="-122"/>
                <a:ea typeface="幼圆" pitchFamily="49" charset="-122"/>
              </a:rPr>
              <a:t>.</a:t>
            </a:r>
          </a:p>
          <a:p>
            <a:pPr marL="469900" indent="-469900" eaLnBrk="1" hangingPunct="1">
              <a:spcBef>
                <a:spcPts val="600"/>
              </a:spcBef>
              <a:buFont typeface="Wingdings" pitchFamily="2" charset="2"/>
              <a:buChar char="q"/>
            </a:pPr>
            <a:r>
              <a:rPr lang="zh-CN" altLang="en-US" sz="2800" b="1" dirty="0" smtClean="0">
                <a:solidFill>
                  <a:schemeClr val="accent2"/>
                </a:solidFill>
                <a:latin typeface="幼圆" pitchFamily="49" charset="-122"/>
                <a:ea typeface="幼圆" pitchFamily="49" charset="-122"/>
              </a:rPr>
              <a:t>冶金术</a:t>
            </a:r>
            <a:r>
              <a:rPr lang="en-US" altLang="zh-CN" sz="2800" dirty="0" smtClean="0">
                <a:ea typeface="幼圆" pitchFamily="49" charset="-122"/>
              </a:rPr>
              <a:t>——</a:t>
            </a:r>
            <a:r>
              <a:rPr lang="zh-CN" altLang="en-US" sz="2400" dirty="0" smtClean="0">
                <a:latin typeface="幼圆" pitchFamily="49" charset="-122"/>
                <a:ea typeface="幼圆" pitchFamily="49" charset="-122"/>
              </a:rPr>
              <a:t>由于</a:t>
            </a:r>
            <a:r>
              <a:rPr lang="zh-CN" altLang="en-US" sz="2400" b="1" dirty="0" smtClean="0">
                <a:latin typeface="幼圆" pitchFamily="49" charset="-122"/>
                <a:ea typeface="幼圆" pitchFamily="49" charset="-122"/>
              </a:rPr>
              <a:t>铸铁和生铁炼钢法</a:t>
            </a:r>
            <a:r>
              <a:rPr lang="zh-CN" altLang="en-US" sz="2400" dirty="0" smtClean="0">
                <a:latin typeface="幼圆" pitchFamily="49" charset="-122"/>
                <a:ea typeface="幼圆" pitchFamily="49" charset="-122"/>
              </a:rPr>
              <a:t>的发明和发展，</a:t>
            </a:r>
            <a:r>
              <a:rPr lang="zh-CN" altLang="en-US" sz="2400" b="1" dirty="0" smtClean="0">
                <a:solidFill>
                  <a:srgbClr val="0000FF"/>
                </a:solidFill>
                <a:latin typeface="幼圆" pitchFamily="49" charset="-122"/>
                <a:ea typeface="幼圆" pitchFamily="49" charset="-122"/>
              </a:rPr>
              <a:t>中国的冶金技术在明代中叶以前一直居于世界先进水平</a:t>
            </a:r>
            <a:r>
              <a:rPr lang="zh-CN" altLang="en-US" sz="2400" dirty="0" smtClean="0">
                <a:latin typeface="幼圆" pitchFamily="49" charset="-122"/>
                <a:ea typeface="幼圆" pitchFamily="49" charset="-122"/>
              </a:rPr>
              <a:t>。炼铁、生铁炼钢、锌和镍白铜的冶炼、永乐大钟的铸造等，都标志着古代中国冶金技术的卓越水平。</a:t>
            </a:r>
            <a:endParaRPr lang="en-US" altLang="zh-CN" sz="2400" dirty="0" smtClean="0">
              <a:latin typeface="幼圆" pitchFamily="49" charset="-122"/>
              <a:ea typeface="幼圆" pitchFamily="49" charset="-122"/>
            </a:endParaRPr>
          </a:p>
        </p:txBody>
      </p:sp>
      <p:pic>
        <p:nvPicPr>
          <p:cNvPr id="206852" name="Picture 4" descr="0817pic19732"/>
          <p:cNvPicPr>
            <a:picLocks noGrp="1" noChangeAspect="1" noChangeArrowheads="1"/>
          </p:cNvPicPr>
          <p:nvPr>
            <p:ph sz="half" idx="2"/>
          </p:nvPr>
        </p:nvPicPr>
        <p:blipFill>
          <a:blip r:embed="rId3" cstate="print"/>
          <a:srcRect/>
          <a:stretch>
            <a:fillRect/>
          </a:stretch>
        </p:blipFill>
        <p:spPr>
          <a:xfrm>
            <a:off x="6012160" y="1196752"/>
            <a:ext cx="2376264" cy="1853610"/>
          </a:xfrm>
          <a:noFill/>
        </p:spPr>
      </p:pic>
      <p:sp>
        <p:nvSpPr>
          <p:cNvPr id="206853" name="Rectangle 5"/>
          <p:cNvSpPr>
            <a:spLocks noChangeArrowheads="1"/>
          </p:cNvSpPr>
          <p:nvPr/>
        </p:nvSpPr>
        <p:spPr bwMode="auto">
          <a:xfrm>
            <a:off x="5364088" y="2996952"/>
            <a:ext cx="3581400" cy="683264"/>
          </a:xfrm>
          <a:prstGeom prst="rect">
            <a:avLst/>
          </a:prstGeom>
          <a:noFill/>
          <a:ln w="9525" algn="ctr">
            <a:noFill/>
            <a:miter lim="800000"/>
            <a:headEnd/>
            <a:tailEnd/>
          </a:ln>
        </p:spPr>
        <p:txBody>
          <a:bodyPr>
            <a:spAutoFit/>
          </a:bodyPr>
          <a:lstStyle/>
          <a:p>
            <a:pPr>
              <a:lnSpc>
                <a:spcPct val="80000"/>
              </a:lnSpc>
              <a:spcBef>
                <a:spcPct val="20000"/>
              </a:spcBef>
              <a:buClr>
                <a:schemeClr val="accent2"/>
              </a:buClr>
              <a:buFont typeface="Wingdings" pitchFamily="2" charset="2"/>
              <a:buNone/>
            </a:pPr>
            <a:r>
              <a:rPr lang="zh-CN" altLang="en-US" sz="2400" b="1" dirty="0">
                <a:solidFill>
                  <a:srgbClr val="0000FF"/>
                </a:solidFill>
                <a:latin typeface="Verdana" pitchFamily="34" charset="0"/>
                <a:ea typeface="幼圆" pitchFamily="49" charset="-122"/>
              </a:rPr>
              <a:t>成熟青瓷</a:t>
            </a:r>
            <a:r>
              <a:rPr lang="zh-CN" altLang="en-US" sz="2400" dirty="0">
                <a:solidFill>
                  <a:srgbClr val="0000FF"/>
                </a:solidFill>
                <a:latin typeface="Verdana" pitchFamily="34" charset="0"/>
                <a:ea typeface="幼圆" pitchFamily="49" charset="-122"/>
              </a:rPr>
              <a:t>的</a:t>
            </a:r>
            <a:r>
              <a:rPr lang="zh-CN" altLang="en-US" sz="2400" dirty="0" smtClean="0">
                <a:solidFill>
                  <a:srgbClr val="0000FF"/>
                </a:solidFill>
                <a:latin typeface="Verdana" pitchFamily="34" charset="0"/>
                <a:ea typeface="幼圆" pitchFamily="49" charset="-122"/>
              </a:rPr>
              <a:t>代表</a:t>
            </a:r>
            <a:r>
              <a:rPr lang="en-US" altLang="zh-CN" sz="2400" dirty="0" smtClean="0">
                <a:solidFill>
                  <a:srgbClr val="0000FF"/>
                </a:solidFill>
                <a:ea typeface="幼圆" pitchFamily="49" charset="-122"/>
              </a:rPr>
              <a:t>——</a:t>
            </a:r>
            <a:r>
              <a:rPr lang="zh-CN" altLang="en-US" sz="2400" dirty="0" smtClean="0">
                <a:solidFill>
                  <a:srgbClr val="0000FF"/>
                </a:solidFill>
                <a:latin typeface="Verdana" pitchFamily="34" charset="0"/>
                <a:ea typeface="幼圆" pitchFamily="49" charset="-122"/>
              </a:rPr>
              <a:t>南京</a:t>
            </a:r>
            <a:r>
              <a:rPr lang="zh-CN" altLang="en-US" sz="2400" dirty="0">
                <a:solidFill>
                  <a:srgbClr val="0000FF"/>
                </a:solidFill>
                <a:latin typeface="Verdana" pitchFamily="34" charset="0"/>
                <a:ea typeface="幼圆" pitchFamily="49" charset="-122"/>
              </a:rPr>
              <a:t>出土</a:t>
            </a:r>
            <a:r>
              <a:rPr lang="zh-CN" altLang="en-US" sz="2400" dirty="0" smtClean="0">
                <a:solidFill>
                  <a:srgbClr val="0000FF"/>
                </a:solidFill>
                <a:latin typeface="Verdana" pitchFamily="34" charset="0"/>
                <a:ea typeface="幼圆" pitchFamily="49" charset="-122"/>
              </a:rPr>
              <a:t>的东汉时吳</a:t>
            </a:r>
            <a:r>
              <a:rPr lang="zh-CN" altLang="en-US" sz="2400" dirty="0">
                <a:solidFill>
                  <a:srgbClr val="0000FF"/>
                </a:solidFill>
                <a:latin typeface="Verdana" pitchFamily="34" charset="0"/>
                <a:ea typeface="幼圆" pitchFamily="49" charset="-122"/>
              </a:rPr>
              <a:t>國青瓷羊</a:t>
            </a:r>
          </a:p>
        </p:txBody>
      </p:sp>
      <p:pic>
        <p:nvPicPr>
          <p:cNvPr id="6" name="Picture 9" descr="200711205439"/>
          <p:cNvPicPr>
            <a:picLocks noChangeAspect="1" noChangeArrowheads="1"/>
          </p:cNvPicPr>
          <p:nvPr/>
        </p:nvPicPr>
        <p:blipFill>
          <a:blip r:embed="rId4" cstate="print"/>
          <a:srcRect/>
          <a:stretch>
            <a:fillRect/>
          </a:stretch>
        </p:blipFill>
        <p:spPr bwMode="auto">
          <a:xfrm>
            <a:off x="5508104" y="3789040"/>
            <a:ext cx="1978670" cy="2409328"/>
          </a:xfrm>
          <a:prstGeom prst="rect">
            <a:avLst/>
          </a:prstGeom>
          <a:noFill/>
          <a:ln w="9525">
            <a:noFill/>
            <a:miter lim="800000"/>
            <a:headEnd/>
            <a:tailEnd/>
          </a:ln>
        </p:spPr>
      </p:pic>
      <p:sp>
        <p:nvSpPr>
          <p:cNvPr id="7" name="矩形 6"/>
          <p:cNvSpPr/>
          <p:nvPr/>
        </p:nvSpPr>
        <p:spPr>
          <a:xfrm>
            <a:off x="7524328" y="3903439"/>
            <a:ext cx="1415772" cy="461665"/>
          </a:xfrm>
          <a:prstGeom prst="rect">
            <a:avLst/>
          </a:prstGeom>
        </p:spPr>
        <p:txBody>
          <a:bodyPr wrap="none">
            <a:spAutoFit/>
          </a:bodyPr>
          <a:lstStyle/>
          <a:p>
            <a:r>
              <a:rPr lang="zh-CN" altLang="en-US" sz="2400" b="1" dirty="0">
                <a:solidFill>
                  <a:srgbClr val="0000FF"/>
                </a:solidFill>
                <a:latin typeface="Verdana" pitchFamily="34" charset="0"/>
                <a:ea typeface="幼圆" pitchFamily="49" charset="-122"/>
              </a:rPr>
              <a:t>永乐大钟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6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685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06852"/>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2068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06851">
                                            <p:txEl>
                                              <p:pRg st="2" end="2"/>
                                            </p:txEl>
                                          </p:spTgt>
                                        </p:tgtEl>
                                        <p:attrNameLst>
                                          <p:attrName>style.visibility</p:attrName>
                                        </p:attrNameLst>
                                      </p:cBhvr>
                                      <p:to>
                                        <p:strVal val="visible"/>
                                      </p:to>
                                    </p:set>
                                  </p:childTnLst>
                                </p:cTn>
                              </p:par>
                              <p:par>
                                <p:cTn id="20" presetID="3"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uiExpand="1" build="p" bldLvl="2" autoUpdateAnimBg="0"/>
      <p:bldP spid="206853" grpId="0" autoUpdateAnimBg="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subTitle" idx="1"/>
          </p:nvPr>
        </p:nvSpPr>
        <p:spPr>
          <a:xfrm>
            <a:off x="1403350" y="1052513"/>
            <a:ext cx="6696075" cy="719137"/>
          </a:xfrm>
        </p:spPr>
        <p:txBody>
          <a:bodyPr/>
          <a:lstStyle/>
          <a:p>
            <a:pPr eaLnBrk="1" hangingPunct="1"/>
            <a:r>
              <a:rPr lang="zh-CN" altLang="en-US" sz="4800" b="1" smtClean="0">
                <a:solidFill>
                  <a:srgbClr val="006600"/>
                </a:solidFill>
                <a:latin typeface="幼圆" pitchFamily="49" charset="-122"/>
                <a:ea typeface="幼圆" pitchFamily="49" charset="-122"/>
              </a:rPr>
              <a:t>第一篇   工程材料概论</a:t>
            </a:r>
          </a:p>
        </p:txBody>
      </p:sp>
      <p:sp>
        <p:nvSpPr>
          <p:cNvPr id="296963" name="Rectangle 3"/>
          <p:cNvSpPr>
            <a:spLocks noChangeArrowheads="1"/>
          </p:cNvSpPr>
          <p:nvPr/>
        </p:nvSpPr>
        <p:spPr bwMode="auto">
          <a:xfrm>
            <a:off x="2268538" y="2876550"/>
            <a:ext cx="5543550" cy="2397125"/>
          </a:xfrm>
          <a:prstGeom prst="rect">
            <a:avLst/>
          </a:prstGeom>
          <a:noFill/>
          <a:ln w="9525" algn="ctr">
            <a:noFill/>
            <a:miter lim="800000"/>
            <a:headEnd/>
            <a:tailEnd/>
          </a:ln>
        </p:spPr>
        <p:txBody>
          <a:bodyPr anchor="ctr">
            <a:spAutoFit/>
          </a:bodyPr>
          <a:lstStyle/>
          <a:p>
            <a:pPr>
              <a:lnSpc>
                <a:spcPct val="180000"/>
              </a:lnSpc>
              <a:buClr>
                <a:srgbClr val="FF6600"/>
              </a:buClr>
              <a:buFont typeface="Wingdings" pitchFamily="2" charset="2"/>
              <a:buChar char="u"/>
            </a:pPr>
            <a:r>
              <a:rPr lang="en-US" altLang="zh-CN" sz="2800" b="1">
                <a:latin typeface="幼圆" pitchFamily="49" charset="-122"/>
                <a:ea typeface="幼圆" pitchFamily="49" charset="-122"/>
              </a:rPr>
              <a:t> </a:t>
            </a:r>
            <a:r>
              <a:rPr lang="zh-CN" altLang="en-US" sz="2800" b="1">
                <a:solidFill>
                  <a:srgbClr val="0000FF"/>
                </a:solidFill>
                <a:latin typeface="幼圆" pitchFamily="49" charset="-122"/>
                <a:ea typeface="幼圆" pitchFamily="49" charset="-122"/>
              </a:rPr>
              <a:t>材料与人类文明</a:t>
            </a:r>
          </a:p>
          <a:p>
            <a:pPr>
              <a:lnSpc>
                <a:spcPct val="180000"/>
              </a:lnSpc>
              <a:buClr>
                <a:srgbClr val="FF6600"/>
              </a:buClr>
              <a:buFont typeface="Wingdings" pitchFamily="2" charset="2"/>
              <a:buChar char="u"/>
            </a:pPr>
            <a:r>
              <a:rPr lang="zh-CN" altLang="en-US" sz="2800" b="1">
                <a:latin typeface="幼圆" pitchFamily="49" charset="-122"/>
                <a:ea typeface="幼圆" pitchFamily="49" charset="-122"/>
              </a:rPr>
              <a:t> 材料科学与机械工程</a:t>
            </a:r>
          </a:p>
          <a:p>
            <a:pPr>
              <a:lnSpc>
                <a:spcPct val="180000"/>
              </a:lnSpc>
              <a:buClr>
                <a:srgbClr val="FF6600"/>
              </a:buClr>
              <a:buFont typeface="Wingdings" pitchFamily="2" charset="2"/>
              <a:buChar char="u"/>
            </a:pPr>
            <a:r>
              <a:rPr lang="zh-CN" altLang="en-US" sz="2800" b="1">
                <a:latin typeface="幼圆" pitchFamily="49" charset="-122"/>
                <a:ea typeface="幼圆" pitchFamily="49" charset="-122"/>
              </a:rPr>
              <a:t> 材料分类与性能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a:grpSpLocks noGrp="1"/>
          </p:cNvGrpSpPr>
          <p:nvPr>
            <p:ph sz="half" idx="2"/>
          </p:nvPr>
        </p:nvGrpSpPr>
        <p:grpSpPr bwMode="auto">
          <a:xfrm>
            <a:off x="2987262" y="404664"/>
            <a:ext cx="6048672" cy="2448272"/>
            <a:chOff x="782" y="1054"/>
            <a:chExt cx="4416" cy="2310"/>
          </a:xfrm>
        </p:grpSpPr>
        <p:pic>
          <p:nvPicPr>
            <p:cNvPr id="6" name="Picture 7"/>
            <p:cNvPicPr>
              <a:picLocks noChangeAspect="1" noChangeArrowheads="1"/>
            </p:cNvPicPr>
            <p:nvPr/>
          </p:nvPicPr>
          <p:blipFill>
            <a:blip r:embed="rId2" cstate="print"/>
            <a:srcRect/>
            <a:stretch>
              <a:fillRect/>
            </a:stretch>
          </p:blipFill>
          <p:spPr bwMode="auto">
            <a:xfrm>
              <a:off x="782" y="1054"/>
              <a:ext cx="4416" cy="2310"/>
            </a:xfrm>
            <a:prstGeom prst="rect">
              <a:avLst/>
            </a:prstGeom>
            <a:noFill/>
            <a:ln w="9525">
              <a:noFill/>
              <a:miter lim="800000"/>
              <a:headEnd/>
              <a:tailEnd/>
            </a:ln>
          </p:spPr>
        </p:pic>
        <p:pic>
          <p:nvPicPr>
            <p:cNvPr id="7" name="Picture 8" descr="Liberty-Bell"/>
            <p:cNvPicPr>
              <a:picLocks noChangeAspect="1" noChangeArrowheads="1"/>
            </p:cNvPicPr>
            <p:nvPr/>
          </p:nvPicPr>
          <p:blipFill>
            <a:blip r:embed="rId3" cstate="print"/>
            <a:srcRect/>
            <a:stretch>
              <a:fillRect/>
            </a:stretch>
          </p:blipFill>
          <p:spPr bwMode="auto">
            <a:xfrm>
              <a:off x="782" y="1054"/>
              <a:ext cx="1418" cy="2042"/>
            </a:xfrm>
            <a:prstGeom prst="rect">
              <a:avLst/>
            </a:prstGeom>
            <a:noFill/>
            <a:ln w="9525">
              <a:noFill/>
              <a:miter lim="800000"/>
              <a:headEnd/>
              <a:tailEnd/>
            </a:ln>
          </p:spPr>
        </p:pic>
      </p:grpSp>
      <p:graphicFrame>
        <p:nvGraphicFramePr>
          <p:cNvPr id="8" name="Group 2"/>
          <p:cNvGraphicFramePr>
            <a:graphicFrameLocks/>
          </p:cNvGraphicFramePr>
          <p:nvPr/>
        </p:nvGraphicFramePr>
        <p:xfrm>
          <a:off x="178215" y="2420888"/>
          <a:ext cx="8858281" cy="4364582"/>
        </p:xfrm>
        <a:graphic>
          <a:graphicData uri="http://schemas.openxmlformats.org/drawingml/2006/table">
            <a:tbl>
              <a:tblPr/>
              <a:tblGrid>
                <a:gridCol w="2530418"/>
                <a:gridCol w="2439526"/>
                <a:gridCol w="1999612"/>
                <a:gridCol w="1888725"/>
              </a:tblGrid>
              <a:tr h="392741">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zh-CN" altLang="zh-CN" sz="2000" b="1"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endParaRP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0000"/>
                          </a:solidFill>
                          <a:effectLst/>
                          <a:latin typeface="Times New Roman" pitchFamily="18" charset="0"/>
                          <a:ea typeface="宋体" pitchFamily="2" charset="-122"/>
                          <a:cs typeface="Times New Roman" pitchFamily="18" charset="0"/>
                        </a:rPr>
                        <a:t>Liberty Bell(</a:t>
                      </a:r>
                      <a:r>
                        <a:rPr kumimoji="0" lang="zh-CN" altLang="en-US" sz="2000" b="1" i="0" u="none" strike="noStrike" cap="none" normalizeH="0" baseline="0" dirty="0" smtClean="0">
                          <a:ln>
                            <a:noFill/>
                          </a:ln>
                          <a:solidFill>
                            <a:srgbClr val="990000"/>
                          </a:solidFill>
                          <a:effectLst/>
                          <a:latin typeface="楷体" pitchFamily="49" charset="-122"/>
                          <a:ea typeface="楷体" pitchFamily="49" charset="-122"/>
                          <a:cs typeface="Times New Roman" pitchFamily="18" charset="0"/>
                        </a:rPr>
                        <a:t>铜</a:t>
                      </a:r>
                      <a:r>
                        <a:rPr kumimoji="0" lang="en-US" altLang="zh-CN" sz="2000" b="1" i="0" u="none" strike="noStrike" cap="none" normalizeH="0" baseline="0" dirty="0" smtClean="0">
                          <a:ln>
                            <a:noFill/>
                          </a:ln>
                          <a:solidFill>
                            <a:srgbClr val="990000"/>
                          </a:solidFill>
                          <a:effectLst/>
                          <a:latin typeface="Times New Roman" pitchFamily="18" charset="0"/>
                          <a:ea typeface="宋体" pitchFamily="2" charset="-122"/>
                          <a:cs typeface="Times New Roman" pitchFamily="18" charset="0"/>
                        </a:rPr>
                        <a:t>)</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dirty="0" smtClean="0">
                          <a:ln>
                            <a:noFill/>
                          </a:ln>
                          <a:solidFill>
                            <a:srgbClr val="990000"/>
                          </a:solidFill>
                          <a:effectLst/>
                          <a:latin typeface="楷体" pitchFamily="49" charset="-122"/>
                          <a:ea typeface="楷体" pitchFamily="49" charset="-122"/>
                          <a:cs typeface="Times New Roman" pitchFamily="18" charset="0"/>
                        </a:rPr>
                        <a:t>永乐铜钟</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dirty="0" smtClean="0">
                          <a:ln>
                            <a:noFill/>
                          </a:ln>
                          <a:solidFill>
                            <a:srgbClr val="990000"/>
                          </a:solidFill>
                          <a:effectLst/>
                          <a:latin typeface="楷体" pitchFamily="49" charset="-122"/>
                          <a:ea typeface="楷体" pitchFamily="49" charset="-122"/>
                          <a:cs typeface="Times New Roman" pitchFamily="18" charset="0"/>
                        </a:rPr>
                        <a:t>永乐铁钟</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r>
              <a:tr h="433022">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rPr>
                        <a:t>Weight</a:t>
                      </a: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800080"/>
                          </a:solidFill>
                          <a:effectLst/>
                          <a:latin typeface="Times New Roman" pitchFamily="18" charset="0"/>
                          <a:ea typeface="宋体" pitchFamily="2" charset="-122"/>
                          <a:cs typeface="Times New Roman" pitchFamily="18" charset="0"/>
                        </a:rPr>
                        <a:t>943.5kg</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~63000kg</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6633"/>
                          </a:solidFill>
                          <a:effectLst/>
                          <a:latin typeface="Times New Roman" pitchFamily="18" charset="0"/>
                          <a:ea typeface="宋体" pitchFamily="2" charset="-122"/>
                          <a:cs typeface="Times New Roman" pitchFamily="18" charset="0"/>
                        </a:rPr>
                        <a:t>~25000kg</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r>
              <a:tr h="483373">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rPr>
                        <a:t>Circumference</a:t>
                      </a: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800080"/>
                          </a:solidFill>
                          <a:effectLst/>
                          <a:latin typeface="Times New Roman" pitchFamily="18" charset="0"/>
                          <a:ea typeface="宋体" pitchFamily="2" charset="-122"/>
                          <a:cs typeface="Times New Roman" pitchFamily="18" charset="0"/>
                        </a:rPr>
                        <a:t>3.7m</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3.4pm</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6633"/>
                          </a:solidFill>
                          <a:effectLst/>
                          <a:latin typeface="Times New Roman" pitchFamily="18" charset="0"/>
                          <a:ea typeface="宋体" pitchFamily="2" charset="-122"/>
                          <a:cs typeface="Times New Roman" pitchFamily="18" charset="0"/>
                        </a:rPr>
                        <a:t>2.4pm</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r>
              <a:tr h="414140">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rPr>
                        <a:t>Height</a:t>
                      </a: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800080"/>
                          </a:solidFill>
                          <a:effectLst/>
                          <a:latin typeface="Times New Roman" pitchFamily="18" charset="0"/>
                          <a:ea typeface="宋体" pitchFamily="2" charset="-122"/>
                          <a:cs typeface="Times New Roman" pitchFamily="18" charset="0"/>
                        </a:rPr>
                        <a:t>~1m</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5.5m</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6633"/>
                          </a:solidFill>
                          <a:effectLst/>
                          <a:latin typeface="Times New Roman" pitchFamily="18" charset="0"/>
                          <a:ea typeface="宋体" pitchFamily="2" charset="-122"/>
                          <a:cs typeface="Times New Roman" pitchFamily="18" charset="0"/>
                        </a:rPr>
                        <a:t>4.2m</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r>
              <a:tr h="362530">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rPr>
                        <a:t>Thickness</a:t>
                      </a: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800080"/>
                          </a:solidFill>
                          <a:effectLst/>
                          <a:latin typeface="Times New Roman" pitchFamily="18" charset="0"/>
                          <a:ea typeface="宋体" pitchFamily="2" charset="-122"/>
                          <a:cs typeface="Times New Roman" pitchFamily="18" charset="0"/>
                        </a:rPr>
                        <a:t>N.A.</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0.245m</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6633"/>
                          </a:solidFill>
                          <a:effectLst/>
                          <a:latin typeface="Times New Roman" pitchFamily="18" charset="0"/>
                          <a:ea typeface="宋体" pitchFamily="2" charset="-122"/>
                          <a:cs typeface="Times New Roman" pitchFamily="18" charset="0"/>
                        </a:rPr>
                        <a:t>0.17m</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r>
              <a:tr h="362530">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rPr>
                        <a:t>Made in</a:t>
                      </a: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800080"/>
                          </a:solidFill>
                          <a:effectLst/>
                          <a:latin typeface="Times New Roman" pitchFamily="18" charset="0"/>
                          <a:ea typeface="宋体" pitchFamily="2" charset="-122"/>
                          <a:cs typeface="Times New Roman" pitchFamily="18" charset="0"/>
                        </a:rPr>
                        <a:t>1752</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~1420</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6633"/>
                          </a:solidFill>
                          <a:effectLst/>
                          <a:latin typeface="Times New Roman" pitchFamily="18" charset="0"/>
                          <a:ea typeface="宋体" pitchFamily="2" charset="-122"/>
                          <a:cs typeface="Times New Roman" pitchFamily="18" charset="0"/>
                        </a:rPr>
                        <a:t>1420</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r>
              <a:tr h="652554">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rPr>
                        <a:t>Casted/</a:t>
                      </a:r>
                      <a:r>
                        <a:rPr kumimoji="0" lang="en-US" altLang="zh-CN" sz="2000" b="1" i="0" u="none" strike="noStrike" cap="none" normalizeH="0" baseline="0" dirty="0" err="1" smtClean="0">
                          <a:ln>
                            <a:noFill/>
                          </a:ln>
                          <a:solidFill>
                            <a:srgbClr val="008000"/>
                          </a:solidFill>
                          <a:effectLst/>
                          <a:latin typeface="Times New Roman" pitchFamily="18" charset="0"/>
                          <a:ea typeface="宋体" pitchFamily="2" charset="-122"/>
                          <a:cs typeface="Times New Roman" pitchFamily="18" charset="0"/>
                        </a:rPr>
                        <a:t>recasted</a:t>
                      </a:r>
                      <a:r>
                        <a:rPr kumimoji="0" lang="en-US" altLang="zh-CN" sz="2000" b="1"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rPr>
                        <a:t> </a:t>
                      </a:r>
                      <a:r>
                        <a:rPr kumimoji="0" lang="en-US" altLang="zh-CN" sz="2000" b="0"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rPr>
                        <a:t>in</a:t>
                      </a: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0" i="0" u="none" strike="noStrike" cap="none" normalizeH="0" baseline="0" dirty="0" smtClean="0">
                          <a:ln>
                            <a:noFill/>
                          </a:ln>
                          <a:solidFill>
                            <a:srgbClr val="660066"/>
                          </a:solidFill>
                          <a:effectLst/>
                          <a:latin typeface="Times New Roman" pitchFamily="18" charset="0"/>
                          <a:ea typeface="宋体" pitchFamily="2" charset="-122"/>
                          <a:cs typeface="Times New Roman" pitchFamily="18" charset="0"/>
                        </a:rPr>
                        <a:t>London/ Philadelphia</a:t>
                      </a:r>
                      <a:r>
                        <a:rPr kumimoji="0" lang="en-US" altLang="zh-CN" sz="2000" b="1" i="0" u="none" strike="noStrike" cap="none" normalizeH="0" baseline="0" dirty="0" smtClean="0">
                          <a:ln>
                            <a:noFill/>
                          </a:ln>
                          <a:solidFill>
                            <a:srgbClr val="800080"/>
                          </a:solidFill>
                          <a:effectLst/>
                          <a:latin typeface="Times New Roman" pitchFamily="18" charset="0"/>
                          <a:ea typeface="宋体" pitchFamily="2" charset="-122"/>
                          <a:cs typeface="Times New Roman" pitchFamily="18" charset="0"/>
                        </a:rPr>
                        <a:t> </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Beijing</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6633"/>
                          </a:solidFill>
                          <a:effectLst/>
                          <a:latin typeface="Times New Roman" pitchFamily="18" charset="0"/>
                          <a:ea typeface="宋体" pitchFamily="2" charset="-122"/>
                          <a:cs typeface="Times New Roman" pitchFamily="18" charset="0"/>
                        </a:rPr>
                        <a:t>Beijing?</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r>
              <a:tr h="362530">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008000"/>
                          </a:solidFill>
                          <a:effectLst/>
                          <a:latin typeface="Times New Roman" pitchFamily="18" charset="0"/>
                          <a:ea typeface="宋体" pitchFamily="2" charset="-122"/>
                          <a:cs typeface="Times New Roman" pitchFamily="18" charset="0"/>
                        </a:rPr>
                        <a:t>Crack history</a:t>
                      </a: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800080"/>
                          </a:solidFill>
                          <a:effectLst/>
                          <a:latin typeface="Times New Roman" pitchFamily="18" charset="0"/>
                          <a:ea typeface="宋体" pitchFamily="2" charset="-122"/>
                          <a:cs typeface="Times New Roman" pitchFamily="18" charset="0"/>
                        </a:rPr>
                        <a:t>1753,1835</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smtClean="0">
                          <a:ln>
                            <a:noFill/>
                          </a:ln>
                          <a:solidFill>
                            <a:srgbClr val="6600CC"/>
                          </a:solidFill>
                          <a:effectLst/>
                          <a:latin typeface="Times New Roman" pitchFamily="18" charset="0"/>
                          <a:ea typeface="宋体" pitchFamily="2" charset="-122"/>
                          <a:cs typeface="Times New Roman" pitchFamily="18" charset="0"/>
                        </a:rPr>
                        <a:t>not yet</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6633"/>
                          </a:solidFill>
                          <a:effectLst/>
                          <a:latin typeface="Times New Roman" pitchFamily="18" charset="0"/>
                          <a:ea typeface="宋体" pitchFamily="2" charset="-122"/>
                          <a:cs typeface="Times New Roman" pitchFamily="18" charset="0"/>
                        </a:rPr>
                        <a:t>not yet</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r>
              <a:tr h="400293">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smtClean="0">
                          <a:ln>
                            <a:noFill/>
                          </a:ln>
                          <a:solidFill>
                            <a:srgbClr val="008000"/>
                          </a:solidFill>
                          <a:effectLst/>
                          <a:latin typeface="Times New Roman" pitchFamily="18" charset="0"/>
                          <a:ea typeface="宋体" pitchFamily="2" charset="-122"/>
                          <a:cs typeface="Times New Roman" pitchFamily="18" charset="0"/>
                        </a:rPr>
                        <a:t>Present state</a:t>
                      </a: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smtClean="0">
                          <a:ln>
                            <a:noFill/>
                          </a:ln>
                          <a:solidFill>
                            <a:srgbClr val="800080"/>
                          </a:solidFill>
                          <a:effectLst/>
                          <a:latin typeface="Times New Roman" pitchFamily="18" charset="0"/>
                          <a:ea typeface="宋体" pitchFamily="2" charset="-122"/>
                          <a:cs typeface="Times New Roman" pitchFamily="18" charset="0"/>
                        </a:rPr>
                        <a:t>broken</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smtClean="0">
                          <a:ln>
                            <a:noFill/>
                          </a:ln>
                          <a:solidFill>
                            <a:srgbClr val="6600CC"/>
                          </a:solidFill>
                          <a:effectLst/>
                          <a:latin typeface="Times New Roman" pitchFamily="18" charset="0"/>
                          <a:ea typeface="宋体" pitchFamily="2" charset="-122"/>
                          <a:cs typeface="Times New Roman" pitchFamily="18" charset="0"/>
                        </a:rPr>
                        <a:t>fine</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6633"/>
                          </a:solidFill>
                          <a:effectLst/>
                          <a:latin typeface="Times New Roman" pitchFamily="18" charset="0"/>
                          <a:ea typeface="宋体" pitchFamily="2" charset="-122"/>
                          <a:cs typeface="Times New Roman" pitchFamily="18" charset="0"/>
                        </a:rPr>
                        <a:t>fine</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CCFFCC"/>
                    </a:solidFill>
                  </a:tcPr>
                </a:tc>
              </a:tr>
              <a:tr h="362530">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smtClean="0">
                          <a:ln>
                            <a:noFill/>
                          </a:ln>
                          <a:solidFill>
                            <a:srgbClr val="008000"/>
                          </a:solidFill>
                          <a:effectLst/>
                          <a:latin typeface="Times New Roman" pitchFamily="18" charset="0"/>
                          <a:ea typeface="宋体" pitchFamily="2" charset="-122"/>
                          <a:cs typeface="Times New Roman" pitchFamily="18" charset="0"/>
                        </a:rPr>
                        <a:t>Now in</a:t>
                      </a:r>
                    </a:p>
                  </a:txBody>
                  <a:tcPr horzOverflow="overflow">
                    <a:lnL w="28575"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800080"/>
                          </a:solidFill>
                          <a:effectLst/>
                          <a:latin typeface="Times New Roman" pitchFamily="18" charset="0"/>
                          <a:ea typeface="宋体" pitchFamily="2" charset="-122"/>
                          <a:cs typeface="Times New Roman" pitchFamily="18" charset="0"/>
                        </a:rPr>
                        <a:t>Philadelphia</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Beijing</a:t>
                      </a:r>
                    </a:p>
                  </a:txBody>
                  <a:tcP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smtClean="0">
                          <a:ln>
                            <a:noFill/>
                          </a:ln>
                          <a:solidFill>
                            <a:srgbClr val="996633"/>
                          </a:solidFill>
                          <a:effectLst/>
                          <a:latin typeface="Times New Roman" pitchFamily="18" charset="0"/>
                          <a:ea typeface="宋体" pitchFamily="2" charset="-122"/>
                          <a:cs typeface="Times New Roman" pitchFamily="18" charset="0"/>
                        </a:rPr>
                        <a:t>Beijing</a:t>
                      </a:r>
                    </a:p>
                  </a:txBody>
                  <a:tcPr horzOverflow="overflow">
                    <a:lnL w="1905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solidFill>
                      <a:srgbClr val="CCFFCC"/>
                    </a:solid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hlinkClick r:id="" action="ppaction://noaction" highlightClick="1"/>
          </p:cNvPr>
          <p:cNvSpPr>
            <a:spLocks noChangeArrowheads="1"/>
          </p:cNvSpPr>
          <p:nvPr/>
        </p:nvSpPr>
        <p:spPr bwMode="auto">
          <a:xfrm>
            <a:off x="539552" y="1772816"/>
            <a:ext cx="7924800" cy="4339650"/>
          </a:xfrm>
          <a:prstGeom prst="rect">
            <a:avLst/>
          </a:prstGeom>
          <a:noFill/>
          <a:ln w="9525">
            <a:noFill/>
            <a:miter lim="800000"/>
            <a:headEnd/>
            <a:tailEnd/>
          </a:ln>
        </p:spPr>
        <p:txBody>
          <a:bodyPr wrap="square">
            <a:spAutoFit/>
          </a:bodyPr>
          <a:lstStyle/>
          <a:p>
            <a:pPr>
              <a:spcBef>
                <a:spcPct val="20000"/>
              </a:spcBef>
              <a:buClr>
                <a:schemeClr val="accent2"/>
              </a:buClr>
              <a:buFont typeface="Wingdings" pitchFamily="2" charset="2"/>
              <a:buChar char="o"/>
            </a:pPr>
            <a:r>
              <a:rPr lang="zh-CN" altLang="en-US" sz="3000" b="1" dirty="0" smtClean="0">
                <a:solidFill>
                  <a:srgbClr val="C00000"/>
                </a:solidFill>
                <a:latin typeface="Verdana" pitchFamily="34" charset="0"/>
                <a:ea typeface="幼圆" pitchFamily="49" charset="-122"/>
              </a:rPr>
              <a:t>中国的冶铁炼钢术</a:t>
            </a:r>
            <a:endParaRPr lang="en-US" altLang="zh-CN" sz="3000" b="1" dirty="0" smtClean="0">
              <a:solidFill>
                <a:srgbClr val="C00000"/>
              </a:solidFill>
              <a:latin typeface="Verdana" pitchFamily="34" charset="0"/>
              <a:ea typeface="幼圆" pitchFamily="49" charset="-122"/>
            </a:endParaRPr>
          </a:p>
          <a:p>
            <a:pPr lvl="1">
              <a:spcBef>
                <a:spcPct val="20000"/>
              </a:spcBef>
              <a:buClr>
                <a:schemeClr val="accent2"/>
              </a:buClr>
              <a:buFont typeface="Wingdings" pitchFamily="2" charset="2"/>
              <a:buChar char="o"/>
            </a:pPr>
            <a:r>
              <a:rPr lang="zh-CN" altLang="en-US" sz="3000" b="1" dirty="0" smtClean="0">
                <a:solidFill>
                  <a:schemeClr val="accent2"/>
                </a:solidFill>
                <a:latin typeface="Verdana" pitchFamily="34" charset="0"/>
                <a:ea typeface="幼圆" pitchFamily="49" charset="-122"/>
              </a:rPr>
              <a:t>冶铁炼钢术是怎样一套技术体系？</a:t>
            </a:r>
            <a:endParaRPr lang="en-US" altLang="zh-CN" sz="3000" b="1" dirty="0" smtClean="0">
              <a:solidFill>
                <a:schemeClr val="accent2"/>
              </a:solidFill>
              <a:latin typeface="Verdana" pitchFamily="34" charset="0"/>
              <a:ea typeface="幼圆" pitchFamily="49" charset="-122"/>
            </a:endParaRPr>
          </a:p>
          <a:p>
            <a:pPr lvl="1">
              <a:spcBef>
                <a:spcPct val="20000"/>
              </a:spcBef>
              <a:buClr>
                <a:schemeClr val="accent2"/>
              </a:buClr>
              <a:buFont typeface="Wingdings" pitchFamily="2" charset="2"/>
              <a:buChar char="o"/>
            </a:pPr>
            <a:r>
              <a:rPr lang="zh-CN" altLang="en-US" sz="3000" b="1" dirty="0" smtClean="0">
                <a:solidFill>
                  <a:schemeClr val="accent2"/>
                </a:solidFill>
                <a:latin typeface="Verdana" pitchFamily="34" charset="0"/>
                <a:ea typeface="幼圆" pitchFamily="49" charset="-122"/>
              </a:rPr>
              <a:t>与世界其它文化圈的冶铁炼钢术有什么不同？</a:t>
            </a:r>
            <a:endParaRPr lang="en-US" altLang="zh-CN" sz="3000" b="1" dirty="0" smtClean="0">
              <a:solidFill>
                <a:schemeClr val="accent2"/>
              </a:solidFill>
              <a:latin typeface="Verdana" pitchFamily="34" charset="0"/>
              <a:ea typeface="幼圆" pitchFamily="49" charset="-122"/>
            </a:endParaRPr>
          </a:p>
          <a:p>
            <a:pPr lvl="1">
              <a:spcBef>
                <a:spcPct val="20000"/>
              </a:spcBef>
              <a:buClr>
                <a:schemeClr val="accent2"/>
              </a:buClr>
              <a:buFont typeface="Wingdings" pitchFamily="2" charset="2"/>
              <a:buChar char="o"/>
            </a:pPr>
            <a:r>
              <a:rPr lang="zh-CN" altLang="en-US" sz="3000" b="1" dirty="0" smtClean="0">
                <a:solidFill>
                  <a:schemeClr val="accent2"/>
                </a:solidFill>
                <a:latin typeface="Verdana" pitchFamily="34" charset="0"/>
                <a:ea typeface="幼圆" pitchFamily="49" charset="-122"/>
              </a:rPr>
              <a:t>与近现代炼钢术有什么联系？</a:t>
            </a:r>
            <a:endParaRPr lang="en-US" altLang="zh-CN" sz="3000" b="1" dirty="0" smtClean="0">
              <a:solidFill>
                <a:schemeClr val="accent2"/>
              </a:solidFill>
              <a:latin typeface="Verdana" pitchFamily="34" charset="0"/>
              <a:ea typeface="幼圆" pitchFamily="49" charset="-122"/>
            </a:endParaRPr>
          </a:p>
          <a:p>
            <a:pPr lvl="1">
              <a:spcBef>
                <a:spcPct val="20000"/>
              </a:spcBef>
              <a:buClr>
                <a:schemeClr val="accent2"/>
              </a:buClr>
              <a:buFont typeface="Wingdings" pitchFamily="2" charset="2"/>
              <a:buChar char="o"/>
            </a:pPr>
            <a:r>
              <a:rPr lang="zh-CN" altLang="en-US" sz="3000" b="1" dirty="0" smtClean="0">
                <a:solidFill>
                  <a:schemeClr val="accent2"/>
                </a:solidFill>
                <a:latin typeface="Verdana" pitchFamily="34" charset="0"/>
                <a:ea typeface="幼圆" pitchFamily="49" charset="-122"/>
              </a:rPr>
              <a:t>中西技术交流的流向经历了怎样的变化？</a:t>
            </a:r>
            <a:endParaRPr lang="en-US" altLang="zh-CN" sz="3000" b="1" dirty="0" smtClean="0">
              <a:solidFill>
                <a:schemeClr val="accent2"/>
              </a:solidFill>
              <a:latin typeface="Verdana" pitchFamily="34" charset="0"/>
              <a:ea typeface="幼圆" pitchFamily="49" charset="-122"/>
            </a:endParaRPr>
          </a:p>
          <a:p>
            <a:pPr lvl="2">
              <a:spcBef>
                <a:spcPct val="20000"/>
              </a:spcBef>
              <a:buClr>
                <a:schemeClr val="accent2"/>
              </a:buClr>
              <a:buFont typeface="Wingdings" pitchFamily="2" charset="2"/>
              <a:buChar char="u"/>
            </a:pPr>
            <a:r>
              <a:rPr lang="zh-CN" altLang="en-US" sz="3000" b="1" dirty="0" smtClean="0">
                <a:solidFill>
                  <a:schemeClr val="accent2"/>
                </a:solidFill>
                <a:latin typeface="Verdana" pitchFamily="34" charset="0"/>
                <a:ea typeface="幼圆" pitchFamily="49" charset="-122"/>
              </a:rPr>
              <a:t>与工业革命有否关联？</a:t>
            </a:r>
            <a:endParaRPr lang="en-US" altLang="zh-CN" sz="3000" b="1" dirty="0" smtClean="0">
              <a:solidFill>
                <a:schemeClr val="accent2"/>
              </a:solidFill>
              <a:latin typeface="Verdana" pitchFamily="34" charset="0"/>
              <a:ea typeface="幼圆" pitchFamily="49" charset="-122"/>
            </a:endParaRPr>
          </a:p>
          <a:p>
            <a:pPr lvl="1">
              <a:spcBef>
                <a:spcPct val="20000"/>
              </a:spcBef>
              <a:buClr>
                <a:schemeClr val="accent2"/>
              </a:buClr>
              <a:buFont typeface="Wingdings" pitchFamily="2" charset="2"/>
              <a:buChar char="o"/>
            </a:pPr>
            <a:r>
              <a:rPr lang="zh-CN" altLang="en-US" sz="3000" b="1" dirty="0" smtClean="0">
                <a:solidFill>
                  <a:schemeClr val="accent2"/>
                </a:solidFill>
                <a:latin typeface="Verdana" pitchFamily="34" charset="0"/>
                <a:ea typeface="幼圆" pitchFamily="49" charset="-122"/>
              </a:rPr>
              <a:t>从中有何警示和启迪</a:t>
            </a:r>
            <a:endParaRPr lang="en-US" altLang="zh-CN" sz="3000" b="1" dirty="0" smtClean="0">
              <a:solidFill>
                <a:schemeClr val="accent2"/>
              </a:solidFill>
              <a:latin typeface="Verdana" pitchFamily="34" charset="0"/>
              <a:ea typeface="幼圆" pitchFamily="49" charset="-122"/>
            </a:endParaRPr>
          </a:p>
        </p:txBody>
      </p:sp>
      <p:sp>
        <p:nvSpPr>
          <p:cNvPr id="9219" name="Rectangle 2"/>
          <p:cNvSpPr>
            <a:spLocks noGrp="1" noChangeArrowheads="1"/>
          </p:cNvSpPr>
          <p:nvPr>
            <p:ph type="title"/>
          </p:nvPr>
        </p:nvSpPr>
        <p:spPr bwMode="auto">
          <a:xfrm>
            <a:off x="467544" y="476672"/>
            <a:ext cx="8229600" cy="792088"/>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zh-CN" sz="3600" b="1" dirty="0" smtClean="0">
                <a:solidFill>
                  <a:srgbClr val="C00000"/>
                </a:solidFill>
                <a:latin typeface="黑体" pitchFamily="2" charset="-122"/>
                <a:ea typeface="黑体" pitchFamily="2" charset="-122"/>
              </a:rPr>
              <a:t>What</a:t>
            </a:r>
            <a:r>
              <a:rPr lang="zh-CN" altLang="en-US" sz="3600" b="1" dirty="0" smtClean="0">
                <a:solidFill>
                  <a:srgbClr val="C00000"/>
                </a:solidFill>
                <a:latin typeface="黑体" pitchFamily="2" charset="-122"/>
                <a:ea typeface="黑体" pitchFamily="2" charset="-122"/>
              </a:rPr>
              <a:t>？</a:t>
            </a:r>
            <a:r>
              <a:rPr lang="zh-CN" altLang="en-US" sz="3600" b="1" dirty="0" smtClean="0">
                <a:solidFill>
                  <a:schemeClr val="tx1"/>
                </a:solidFill>
                <a:latin typeface="黑体" pitchFamily="2" charset="-122"/>
                <a:ea typeface="黑体" pitchFamily="2" charset="-122"/>
              </a:rPr>
              <a:t>中国对世界冶金技术的杰出贡献</a:t>
            </a:r>
            <a:r>
              <a:rPr lang="en-US" altLang="zh-CN" sz="3600" b="1" dirty="0" smtClean="0">
                <a:solidFill>
                  <a:schemeClr val="tx1"/>
                </a:solidFill>
                <a:latin typeface="黑体" pitchFamily="2" charset="-122"/>
                <a:ea typeface="黑体" pitchFamily="2" charset="-122"/>
              </a:rPr>
              <a:t/>
            </a:r>
            <a:br>
              <a:rPr lang="en-US" altLang="zh-CN" sz="3600" b="1" dirty="0" smtClean="0">
                <a:solidFill>
                  <a:schemeClr val="tx1"/>
                </a:solidFill>
                <a:latin typeface="黑体" pitchFamily="2" charset="-122"/>
                <a:ea typeface="黑体" pitchFamily="2" charset="-122"/>
              </a:rPr>
            </a:br>
            <a:r>
              <a:rPr lang="en-US" altLang="zh-CN" sz="3600" b="1" dirty="0" smtClean="0">
                <a:solidFill>
                  <a:srgbClr val="C00000"/>
                </a:solidFill>
                <a:latin typeface="黑体" pitchFamily="2" charset="-122"/>
                <a:ea typeface="黑体" pitchFamily="2" charset="-122"/>
              </a:rPr>
              <a:t>           Why</a:t>
            </a:r>
            <a:r>
              <a:rPr lang="zh-CN" altLang="en-US" sz="3600" b="1" dirty="0" smtClean="0">
                <a:solidFill>
                  <a:srgbClr val="C00000"/>
                </a:solidFill>
                <a:latin typeface="黑体" pitchFamily="2" charset="-122"/>
                <a:ea typeface="黑体" pitchFamily="2" charset="-122"/>
              </a:rPr>
              <a:t>？ </a:t>
            </a:r>
            <a:r>
              <a:rPr lang="en-US" altLang="zh-CN" sz="3600" b="1" dirty="0" smtClean="0">
                <a:solidFill>
                  <a:schemeClr val="tx1"/>
                </a:solidFill>
                <a:latin typeface="黑体" pitchFamily="2" charset="-122"/>
                <a:ea typeface="黑体" pitchFamily="2" charset="-122"/>
              </a:rPr>
              <a:t>——</a:t>
            </a:r>
            <a:r>
              <a:rPr lang="zh-CN" altLang="en-US" sz="3600" b="1" dirty="0" smtClean="0">
                <a:solidFill>
                  <a:schemeClr val="tx1"/>
                </a:solidFill>
                <a:latin typeface="黑体" pitchFamily="2" charset="-122"/>
                <a:ea typeface="黑体" pitchFamily="2" charset="-122"/>
              </a:rPr>
              <a:t>作业</a:t>
            </a:r>
            <a:r>
              <a:rPr lang="en-US" altLang="zh-CN" sz="3600" b="1" dirty="0" smtClean="0">
                <a:solidFill>
                  <a:schemeClr val="tx1"/>
                </a:solidFill>
                <a:latin typeface="黑体" pitchFamily="2" charset="-122"/>
                <a:ea typeface="黑体" pitchFamily="2" charset="-122"/>
              </a:rPr>
              <a:t>1</a:t>
            </a:r>
            <a:endParaRPr lang="zh-CN" altLang="en-US" sz="3600" b="1" dirty="0" smtClean="0">
              <a:solidFill>
                <a:schemeClr val="tx1"/>
              </a:solidFill>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ChangeArrowheads="1"/>
          </p:cNvSpPr>
          <p:nvPr/>
        </p:nvSpPr>
        <p:spPr bwMode="auto">
          <a:xfrm>
            <a:off x="533400" y="1219200"/>
            <a:ext cx="3733800" cy="4038600"/>
          </a:xfrm>
          <a:prstGeom prst="rect">
            <a:avLst/>
          </a:prstGeom>
          <a:noFill/>
          <a:ln w="9525">
            <a:noFill/>
            <a:miter lim="800000"/>
            <a:headEnd/>
            <a:tailEnd/>
          </a:ln>
        </p:spPr>
        <p:txBody>
          <a:bodyPr/>
          <a:lstStyle/>
          <a:p>
            <a:pPr marL="342900" indent="-342900">
              <a:lnSpc>
                <a:spcPct val="90000"/>
              </a:lnSpc>
              <a:buSzPct val="100000"/>
            </a:pPr>
            <a:r>
              <a:rPr lang="en-US" altLang="zh-CN" sz="2400">
                <a:latin typeface="幼圆" pitchFamily="49" charset="-122"/>
                <a:ea typeface="幼圆" pitchFamily="49" charset="-122"/>
              </a:rPr>
              <a:t>1855AD</a:t>
            </a:r>
            <a:r>
              <a:rPr lang="en-US" altLang="zh-CN" sz="2400">
                <a:ea typeface="幼圆" pitchFamily="49" charset="-122"/>
              </a:rPr>
              <a:t>——</a:t>
            </a:r>
            <a:r>
              <a:rPr lang="zh-CN" altLang="en-US" sz="2400">
                <a:latin typeface="幼圆" pitchFamily="49" charset="-122"/>
                <a:ea typeface="幼圆" pitchFamily="49" charset="-122"/>
              </a:rPr>
              <a:t>当代钢铁冶炼的出现。</a:t>
            </a:r>
          </a:p>
          <a:p>
            <a:pPr marL="342900" indent="-342900">
              <a:lnSpc>
                <a:spcPct val="90000"/>
              </a:lnSpc>
              <a:buSzPct val="100000"/>
            </a:pPr>
            <a:r>
              <a:rPr lang="zh-CN" altLang="en-US" sz="2400">
                <a:latin typeface="幼圆" pitchFamily="49" charset="-122"/>
                <a:ea typeface="幼圆" pitchFamily="49" charset="-122"/>
              </a:rPr>
              <a:t> </a:t>
            </a:r>
          </a:p>
          <a:p>
            <a:pPr marL="342900" indent="-342900">
              <a:lnSpc>
                <a:spcPct val="90000"/>
              </a:lnSpc>
              <a:buSzPct val="100000"/>
            </a:pPr>
            <a:r>
              <a:rPr lang="en-US" altLang="zh-CN" sz="2400">
                <a:latin typeface="幼圆" pitchFamily="49" charset="-122"/>
                <a:ea typeface="幼圆" pitchFamily="49" charset="-122"/>
              </a:rPr>
              <a:t>1886AD</a:t>
            </a:r>
            <a:r>
              <a:rPr lang="en-US" altLang="zh-CN" sz="2400">
                <a:ea typeface="幼圆" pitchFamily="49" charset="-122"/>
              </a:rPr>
              <a:t>——</a:t>
            </a:r>
            <a:r>
              <a:rPr lang="zh-CN" altLang="en-US" sz="2400">
                <a:latin typeface="幼圆" pitchFamily="49" charset="-122"/>
                <a:ea typeface="幼圆" pitchFamily="49" charset="-122"/>
              </a:rPr>
              <a:t>电化学方法冶炼铝</a:t>
            </a:r>
            <a:r>
              <a:rPr lang="en-US" altLang="zh-CN" sz="2400">
                <a:ea typeface="幼圆" pitchFamily="49" charset="-122"/>
              </a:rPr>
              <a:t>—</a:t>
            </a:r>
            <a:r>
              <a:rPr lang="zh-CN" altLang="en-US" sz="2400">
                <a:latin typeface="幼圆" pitchFamily="49" charset="-122"/>
                <a:ea typeface="幼圆" pitchFamily="49" charset="-122"/>
              </a:rPr>
              <a:t>使铝成为一种常用金属。</a:t>
            </a:r>
          </a:p>
          <a:p>
            <a:pPr marL="342900" indent="-342900">
              <a:lnSpc>
                <a:spcPct val="90000"/>
              </a:lnSpc>
              <a:buSzPct val="100000"/>
            </a:pPr>
            <a:endParaRPr lang="zh-CN" altLang="en-US" sz="2400">
              <a:latin typeface="幼圆" pitchFamily="49" charset="-122"/>
              <a:ea typeface="幼圆" pitchFamily="49" charset="-122"/>
            </a:endParaRPr>
          </a:p>
          <a:p>
            <a:pPr marL="342900" indent="-342900">
              <a:lnSpc>
                <a:spcPct val="90000"/>
              </a:lnSpc>
              <a:buSzPct val="100000"/>
            </a:pPr>
            <a:r>
              <a:rPr lang="en-US" altLang="zh-CN" sz="2400">
                <a:latin typeface="幼圆" pitchFamily="49" charset="-122"/>
                <a:ea typeface="幼圆" pitchFamily="49" charset="-122"/>
              </a:rPr>
              <a:t>1939AD</a:t>
            </a:r>
            <a:r>
              <a:rPr lang="en-US" altLang="zh-CN" sz="2400">
                <a:ea typeface="幼圆" pitchFamily="49" charset="-122"/>
              </a:rPr>
              <a:t>——</a:t>
            </a:r>
            <a:r>
              <a:rPr lang="zh-CN" altLang="en-US" sz="2400">
                <a:latin typeface="幼圆" pitchFamily="49" charset="-122"/>
                <a:ea typeface="幼圆" pitchFamily="49" charset="-122"/>
              </a:rPr>
              <a:t>尼龙的发明与商业发展，合成高分子材料发展的关键时期。</a:t>
            </a:r>
          </a:p>
        </p:txBody>
      </p:sp>
      <p:sp>
        <p:nvSpPr>
          <p:cNvPr id="43011" name="Rectangle 1027"/>
          <p:cNvSpPr>
            <a:spLocks noGrp="1" noChangeArrowheads="1"/>
          </p:cNvSpPr>
          <p:nvPr>
            <p:ph type="title" idx="4294967295"/>
          </p:nvPr>
        </p:nvSpPr>
        <p:spPr bwMode="auto">
          <a:xfrm>
            <a:off x="762000" y="457200"/>
            <a:ext cx="7772400" cy="685800"/>
          </a:xfrm>
          <a:prstGeom prst="rect">
            <a:avLst/>
          </a:prstGeom>
          <a:noFill/>
          <a:ln>
            <a:miter lim="800000"/>
            <a:headEnd/>
            <a:tailEnd/>
          </a:ln>
        </p:spPr>
        <p:txBody>
          <a:bodyPr/>
          <a:lstStyle/>
          <a:p>
            <a:pPr eaLnBrk="1" hangingPunct="1"/>
            <a:r>
              <a:rPr lang="en-US" altLang="zh-CN" sz="3200" b="1" smtClean="0">
                <a:latin typeface="幼圆" pitchFamily="49" charset="-122"/>
                <a:ea typeface="幼圆" pitchFamily="49" charset="-122"/>
              </a:rPr>
              <a:t>IV </a:t>
            </a:r>
            <a:r>
              <a:rPr lang="zh-CN" altLang="en-US" sz="3200" b="1" smtClean="0">
                <a:latin typeface="幼圆" pitchFamily="49" charset="-122"/>
                <a:ea typeface="幼圆" pitchFamily="49" charset="-122"/>
              </a:rPr>
              <a:t>当代材料</a:t>
            </a:r>
            <a:endParaRPr lang="zh-CN" altLang="en-US" smtClean="0">
              <a:latin typeface="幼圆" pitchFamily="49" charset="-122"/>
              <a:ea typeface="幼圆" pitchFamily="49" charset="-122"/>
            </a:endParaRPr>
          </a:p>
        </p:txBody>
      </p:sp>
      <p:grpSp>
        <p:nvGrpSpPr>
          <p:cNvPr id="2" name="Group 1028"/>
          <p:cNvGrpSpPr>
            <a:grpSpLocks/>
          </p:cNvGrpSpPr>
          <p:nvPr/>
        </p:nvGrpSpPr>
        <p:grpSpPr bwMode="auto">
          <a:xfrm>
            <a:off x="4419600" y="990600"/>
            <a:ext cx="4321175" cy="4240213"/>
            <a:chOff x="2789" y="1056"/>
            <a:chExt cx="2722" cy="2671"/>
          </a:xfrm>
        </p:grpSpPr>
        <p:pic>
          <p:nvPicPr>
            <p:cNvPr id="43014" name="Picture 1029" descr="h1"/>
            <p:cNvPicPr>
              <a:picLocks noChangeAspect="1" noChangeArrowheads="1"/>
            </p:cNvPicPr>
            <p:nvPr/>
          </p:nvPicPr>
          <p:blipFill>
            <a:blip r:embed="rId2" cstate="print"/>
            <a:srcRect/>
            <a:stretch>
              <a:fillRect/>
            </a:stretch>
          </p:blipFill>
          <p:spPr bwMode="auto">
            <a:xfrm>
              <a:off x="2789" y="1253"/>
              <a:ext cx="2722" cy="2474"/>
            </a:xfrm>
            <a:prstGeom prst="rect">
              <a:avLst/>
            </a:prstGeom>
            <a:noFill/>
            <a:ln w="9525">
              <a:noFill/>
              <a:miter lim="800000"/>
              <a:headEnd/>
              <a:tailEnd/>
            </a:ln>
          </p:spPr>
        </p:pic>
        <p:sp>
          <p:nvSpPr>
            <p:cNvPr id="43015" name="Text Box 1030"/>
            <p:cNvSpPr txBox="1">
              <a:spLocks noChangeArrowheads="1"/>
            </p:cNvSpPr>
            <p:nvPr/>
          </p:nvSpPr>
          <p:spPr bwMode="auto">
            <a:xfrm>
              <a:off x="3552" y="2928"/>
              <a:ext cx="336" cy="231"/>
            </a:xfrm>
            <a:prstGeom prst="rect">
              <a:avLst/>
            </a:prstGeom>
            <a:noFill/>
            <a:ln w="9525">
              <a:noFill/>
              <a:miter lim="800000"/>
              <a:headEnd/>
              <a:tailEnd/>
            </a:ln>
          </p:spPr>
          <p:txBody>
            <a:bodyPr>
              <a:spAutoFit/>
            </a:bodyPr>
            <a:lstStyle/>
            <a:p>
              <a:r>
                <a:rPr lang="zh-CN" altLang="en-US">
                  <a:solidFill>
                    <a:srgbClr val="0000FF"/>
                  </a:solidFill>
                  <a:ea typeface="幼圆" pitchFamily="49" charset="-122"/>
                </a:rPr>
                <a:t>铜</a:t>
              </a:r>
            </a:p>
          </p:txBody>
        </p:sp>
        <p:sp>
          <p:nvSpPr>
            <p:cNvPr id="43016" name="Text Box 1031"/>
            <p:cNvSpPr txBox="1">
              <a:spLocks noChangeArrowheads="1"/>
            </p:cNvSpPr>
            <p:nvPr/>
          </p:nvSpPr>
          <p:spPr bwMode="auto">
            <a:xfrm>
              <a:off x="3936" y="2880"/>
              <a:ext cx="768" cy="231"/>
            </a:xfrm>
            <a:prstGeom prst="rect">
              <a:avLst/>
            </a:prstGeom>
            <a:noFill/>
            <a:ln w="9525">
              <a:noFill/>
              <a:miter lim="800000"/>
              <a:headEnd/>
              <a:tailEnd/>
            </a:ln>
          </p:spPr>
          <p:txBody>
            <a:bodyPr>
              <a:spAutoFit/>
            </a:bodyPr>
            <a:lstStyle/>
            <a:p>
              <a:r>
                <a:rPr lang="zh-CN" altLang="en-US">
                  <a:solidFill>
                    <a:srgbClr val="0000FF"/>
                  </a:solidFill>
                </a:rPr>
                <a:t>铸铁    钢</a:t>
              </a:r>
            </a:p>
          </p:txBody>
        </p:sp>
        <p:sp>
          <p:nvSpPr>
            <p:cNvPr id="43017" name="Text Box 1032"/>
            <p:cNvSpPr txBox="1">
              <a:spLocks noChangeArrowheads="1"/>
            </p:cNvSpPr>
            <p:nvPr/>
          </p:nvSpPr>
          <p:spPr bwMode="auto">
            <a:xfrm>
              <a:off x="4992" y="2928"/>
              <a:ext cx="260" cy="231"/>
            </a:xfrm>
            <a:prstGeom prst="rect">
              <a:avLst/>
            </a:prstGeom>
            <a:noFill/>
            <a:ln w="9525">
              <a:noFill/>
              <a:miter lim="800000"/>
              <a:headEnd/>
              <a:tailEnd/>
            </a:ln>
          </p:spPr>
          <p:txBody>
            <a:bodyPr wrap="none">
              <a:spAutoFit/>
            </a:bodyPr>
            <a:lstStyle/>
            <a:p>
              <a:r>
                <a:rPr lang="zh-CN" altLang="en-US">
                  <a:solidFill>
                    <a:srgbClr val="0000FF"/>
                  </a:solidFill>
                </a:rPr>
                <a:t>铝</a:t>
              </a:r>
            </a:p>
          </p:txBody>
        </p:sp>
        <p:sp>
          <p:nvSpPr>
            <p:cNvPr id="43018" name="Text Box 1033"/>
            <p:cNvSpPr txBox="1">
              <a:spLocks noChangeArrowheads="1"/>
            </p:cNvSpPr>
            <p:nvPr/>
          </p:nvSpPr>
          <p:spPr bwMode="auto">
            <a:xfrm>
              <a:off x="4512" y="1920"/>
              <a:ext cx="692" cy="231"/>
            </a:xfrm>
            <a:prstGeom prst="rect">
              <a:avLst/>
            </a:prstGeom>
            <a:noFill/>
            <a:ln w="9525">
              <a:noFill/>
              <a:miter lim="800000"/>
              <a:headEnd/>
              <a:tailEnd/>
            </a:ln>
          </p:spPr>
          <p:txBody>
            <a:bodyPr wrap="none">
              <a:spAutoFit/>
            </a:bodyPr>
            <a:lstStyle/>
            <a:p>
              <a:r>
                <a:rPr lang="zh-CN" altLang="en-US">
                  <a:solidFill>
                    <a:srgbClr val="0000FF"/>
                  </a:solidFill>
                </a:rPr>
                <a:t>合成材料</a:t>
              </a:r>
            </a:p>
          </p:txBody>
        </p:sp>
        <p:sp>
          <p:nvSpPr>
            <p:cNvPr id="43019" name="Text Box 1034"/>
            <p:cNvSpPr txBox="1">
              <a:spLocks noChangeArrowheads="1"/>
            </p:cNvSpPr>
            <p:nvPr/>
          </p:nvSpPr>
          <p:spPr bwMode="auto">
            <a:xfrm>
              <a:off x="4272" y="1056"/>
              <a:ext cx="692" cy="404"/>
            </a:xfrm>
            <a:prstGeom prst="rect">
              <a:avLst/>
            </a:prstGeom>
            <a:noFill/>
            <a:ln w="9525">
              <a:noFill/>
              <a:miter lim="800000"/>
              <a:headEnd/>
              <a:tailEnd/>
            </a:ln>
          </p:spPr>
          <p:txBody>
            <a:bodyPr wrap="none">
              <a:spAutoFit/>
            </a:bodyPr>
            <a:lstStyle/>
            <a:p>
              <a:r>
                <a:rPr lang="zh-CN" altLang="en-US">
                  <a:solidFill>
                    <a:srgbClr val="0000FF"/>
                  </a:solidFill>
                </a:rPr>
                <a:t>尼龙纤维</a:t>
              </a:r>
            </a:p>
            <a:p>
              <a:r>
                <a:rPr lang="zh-CN" altLang="en-US">
                  <a:solidFill>
                    <a:srgbClr val="0000FF"/>
                  </a:solidFill>
                </a:rPr>
                <a:t>碳纤维</a:t>
              </a:r>
            </a:p>
          </p:txBody>
        </p:sp>
        <p:sp>
          <p:nvSpPr>
            <p:cNvPr id="43020" name="Rectangle 1035"/>
            <p:cNvSpPr>
              <a:spLocks noChangeArrowheads="1"/>
            </p:cNvSpPr>
            <p:nvPr/>
          </p:nvSpPr>
          <p:spPr bwMode="auto">
            <a:xfrm>
              <a:off x="3168" y="2688"/>
              <a:ext cx="404" cy="404"/>
            </a:xfrm>
            <a:prstGeom prst="rect">
              <a:avLst/>
            </a:prstGeom>
            <a:noFill/>
            <a:ln w="9525">
              <a:noFill/>
              <a:miter lim="800000"/>
              <a:headEnd/>
              <a:tailEnd/>
            </a:ln>
          </p:spPr>
          <p:txBody>
            <a:bodyPr wrap="none">
              <a:spAutoFit/>
            </a:bodyPr>
            <a:lstStyle/>
            <a:p>
              <a:r>
                <a:rPr lang="zh-CN" altLang="en-US">
                  <a:solidFill>
                    <a:srgbClr val="0000FF"/>
                  </a:solidFill>
                  <a:ea typeface="幼圆" pitchFamily="49" charset="-122"/>
                </a:rPr>
                <a:t>木、</a:t>
              </a:r>
            </a:p>
            <a:p>
              <a:r>
                <a:rPr lang="zh-CN" altLang="en-US">
                  <a:solidFill>
                    <a:srgbClr val="0000FF"/>
                  </a:solidFill>
                  <a:ea typeface="幼圆" pitchFamily="49" charset="-122"/>
                </a:rPr>
                <a:t>石</a:t>
              </a:r>
            </a:p>
          </p:txBody>
        </p:sp>
      </p:grpSp>
      <p:sp>
        <p:nvSpPr>
          <p:cNvPr id="227340" name="Rectangle 1036"/>
          <p:cNvSpPr>
            <a:spLocks noChangeArrowheads="1"/>
          </p:cNvSpPr>
          <p:nvPr/>
        </p:nvSpPr>
        <p:spPr bwMode="auto">
          <a:xfrm>
            <a:off x="762000" y="5410200"/>
            <a:ext cx="7772400" cy="762000"/>
          </a:xfrm>
          <a:prstGeom prst="rect">
            <a:avLst/>
          </a:prstGeom>
          <a:noFill/>
          <a:ln w="9525">
            <a:noFill/>
            <a:miter lim="800000"/>
            <a:headEnd/>
            <a:tailEnd/>
          </a:ln>
        </p:spPr>
        <p:txBody>
          <a:bodyPr/>
          <a:lstStyle/>
          <a:p>
            <a:pPr algn="ctr"/>
            <a:r>
              <a:rPr lang="zh-CN" altLang="en-US" sz="3200" b="1">
                <a:latin typeface="Verdana" pitchFamily="34" charset="0"/>
                <a:ea typeface="幼圆" pitchFamily="49" charset="-122"/>
              </a:rPr>
              <a:t>材料应用的发展是人类发展的里程碑！</a:t>
            </a:r>
            <a:endParaRPr lang="zh-CN" altLang="en-US" sz="3200">
              <a:solidFill>
                <a:schemeClr val="tx2"/>
              </a:solidFill>
              <a:ea typeface="幼圆"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73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73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733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7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0" grpId="0" build="p" autoUpdateAnimBg="0"/>
      <p:bldP spid="22734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6"/>
          <p:cNvSpPr>
            <a:spLocks noGrp="1" noChangeArrowheads="1"/>
          </p:cNvSpPr>
          <p:nvPr>
            <p:ph type="title" idx="4294967295"/>
          </p:nvPr>
        </p:nvSpPr>
        <p:spPr bwMode="auto">
          <a:xfrm>
            <a:off x="228600" y="609600"/>
            <a:ext cx="8686800" cy="685800"/>
          </a:xfrm>
          <a:prstGeom prst="rect">
            <a:avLst/>
          </a:prstGeom>
          <a:noFill/>
          <a:ln>
            <a:miter lim="800000"/>
            <a:headEnd/>
            <a:tailEnd/>
          </a:ln>
        </p:spPr>
        <p:txBody>
          <a:bodyPr/>
          <a:lstStyle/>
          <a:p>
            <a:pPr eaLnBrk="1" hangingPunct="1"/>
            <a:r>
              <a:rPr lang="en-US" altLang="zh-CN" sz="3200" b="1" smtClean="0">
                <a:solidFill>
                  <a:schemeClr val="tx1"/>
                </a:solidFill>
                <a:latin typeface="幼圆" pitchFamily="49" charset="-122"/>
                <a:ea typeface="幼圆" pitchFamily="49" charset="-122"/>
              </a:rPr>
              <a:t>1.1.2  </a:t>
            </a:r>
            <a:r>
              <a:rPr lang="zh-CN" altLang="en-US" sz="3200" b="1" smtClean="0">
                <a:solidFill>
                  <a:schemeClr val="tx1"/>
                </a:solidFill>
                <a:latin typeface="幼圆" pitchFamily="49" charset="-122"/>
                <a:ea typeface="幼圆" pitchFamily="49" charset="-122"/>
              </a:rPr>
              <a:t>材料还将如何影响我们的生活与未来？</a:t>
            </a:r>
            <a:r>
              <a:rPr lang="zh-CN" altLang="en-US" sz="3200" b="1" smtClean="0">
                <a:solidFill>
                  <a:schemeClr val="bg1"/>
                </a:solidFill>
                <a:latin typeface="幼圆" pitchFamily="49" charset="-122"/>
                <a:ea typeface="幼圆" pitchFamily="49" charset="-122"/>
              </a:rPr>
              <a:t/>
            </a:r>
            <a:br>
              <a:rPr lang="zh-CN" altLang="en-US" sz="3200" b="1" smtClean="0">
                <a:solidFill>
                  <a:schemeClr val="bg1"/>
                </a:solidFill>
                <a:latin typeface="幼圆" pitchFamily="49" charset="-122"/>
                <a:ea typeface="幼圆" pitchFamily="49" charset="-122"/>
              </a:rPr>
            </a:br>
            <a:endParaRPr lang="zh-CN" altLang="en-US" sz="3200" b="1" smtClean="0">
              <a:solidFill>
                <a:schemeClr val="bg1"/>
              </a:solidFill>
              <a:latin typeface="幼圆" pitchFamily="49" charset="-122"/>
              <a:ea typeface="幼圆" pitchFamily="49" charset="-122"/>
            </a:endParaRPr>
          </a:p>
        </p:txBody>
      </p:sp>
      <p:sp>
        <p:nvSpPr>
          <p:cNvPr id="192529" name="Rectangle 17"/>
          <p:cNvSpPr>
            <a:spLocks noChangeArrowheads="1"/>
          </p:cNvSpPr>
          <p:nvPr/>
        </p:nvSpPr>
        <p:spPr bwMode="auto">
          <a:xfrm>
            <a:off x="1403350" y="2636838"/>
            <a:ext cx="7010400" cy="3048000"/>
          </a:xfrm>
          <a:prstGeom prst="rect">
            <a:avLst/>
          </a:prstGeom>
          <a:noFill/>
          <a:ln w="9525">
            <a:noFill/>
            <a:miter lim="800000"/>
            <a:headEnd/>
            <a:tailEnd/>
          </a:ln>
        </p:spPr>
        <p:txBody>
          <a:bodyPr/>
          <a:lstStyle/>
          <a:p>
            <a:pPr marL="342900" indent="-342900">
              <a:lnSpc>
                <a:spcPct val="140000"/>
              </a:lnSpc>
              <a:spcBef>
                <a:spcPct val="20000"/>
              </a:spcBef>
              <a:buFont typeface="Wingdings" pitchFamily="2" charset="2"/>
              <a:buChar char="q"/>
            </a:pPr>
            <a:r>
              <a:rPr lang="zh-CN" altLang="en-US" sz="2400" u="sng">
                <a:ea typeface="幼圆" pitchFamily="49" charset="-122"/>
              </a:rPr>
              <a:t>支撑人类文明大厦的四大支柱技术：</a:t>
            </a:r>
            <a:endParaRPr lang="zh-CN" altLang="en-US" sz="2400">
              <a:ea typeface="幼圆" pitchFamily="49" charset="-122"/>
            </a:endParaRPr>
          </a:p>
          <a:p>
            <a:pPr marL="742950" lvl="1" indent="-285750">
              <a:lnSpc>
                <a:spcPct val="140000"/>
              </a:lnSpc>
              <a:spcBef>
                <a:spcPct val="20000"/>
              </a:spcBef>
              <a:buFont typeface="Wingdings" pitchFamily="2" charset="2"/>
              <a:buChar char="q"/>
            </a:pPr>
            <a:r>
              <a:rPr lang="zh-CN" altLang="en-US" sz="2400">
                <a:ea typeface="幼圆" pitchFamily="49" charset="-122"/>
              </a:rPr>
              <a:t>材料科学与技术</a:t>
            </a:r>
          </a:p>
          <a:p>
            <a:pPr marL="742950" lvl="1" indent="-285750">
              <a:lnSpc>
                <a:spcPct val="140000"/>
              </a:lnSpc>
              <a:spcBef>
                <a:spcPct val="20000"/>
              </a:spcBef>
              <a:buFont typeface="Wingdings" pitchFamily="2" charset="2"/>
              <a:buChar char="q"/>
            </a:pPr>
            <a:r>
              <a:rPr lang="zh-CN" altLang="en-US" sz="2400">
                <a:ea typeface="幼圆" pitchFamily="49" charset="-122"/>
              </a:rPr>
              <a:t>生物科学与技术</a:t>
            </a:r>
          </a:p>
          <a:p>
            <a:pPr marL="742950" lvl="1" indent="-285750">
              <a:lnSpc>
                <a:spcPct val="140000"/>
              </a:lnSpc>
              <a:spcBef>
                <a:spcPct val="20000"/>
              </a:spcBef>
              <a:buFont typeface="Wingdings" pitchFamily="2" charset="2"/>
              <a:buChar char="q"/>
            </a:pPr>
            <a:r>
              <a:rPr lang="zh-CN" altLang="en-US" sz="2400">
                <a:ea typeface="幼圆" pitchFamily="49" charset="-122"/>
              </a:rPr>
              <a:t>能源科学与技术</a:t>
            </a:r>
          </a:p>
          <a:p>
            <a:pPr marL="742950" lvl="1" indent="-285750">
              <a:lnSpc>
                <a:spcPct val="140000"/>
              </a:lnSpc>
              <a:spcBef>
                <a:spcPct val="20000"/>
              </a:spcBef>
              <a:buFont typeface="Wingdings" pitchFamily="2" charset="2"/>
              <a:buChar char="q"/>
            </a:pPr>
            <a:r>
              <a:rPr lang="zh-CN" altLang="en-US" sz="2400">
                <a:ea typeface="幼圆" pitchFamily="49" charset="-122"/>
              </a:rPr>
              <a:t>信息科学与技术</a:t>
            </a:r>
          </a:p>
          <a:p>
            <a:pPr marL="1143000" lvl="2" indent="-228600">
              <a:lnSpc>
                <a:spcPct val="140000"/>
              </a:lnSpc>
              <a:spcBef>
                <a:spcPct val="20000"/>
              </a:spcBef>
              <a:buFont typeface="Wingdings" pitchFamily="2" charset="2"/>
              <a:buChar char="q"/>
            </a:pPr>
            <a:r>
              <a:rPr lang="zh-CN" altLang="en-US" sz="2400" i="1">
                <a:ea typeface="幼圆" pitchFamily="49" charset="-122"/>
              </a:rPr>
              <a:t>空间科学与技术</a:t>
            </a:r>
          </a:p>
        </p:txBody>
      </p:sp>
      <p:sp>
        <p:nvSpPr>
          <p:cNvPr id="192530" name="Rectangle 18"/>
          <p:cNvSpPr>
            <a:spLocks noChangeArrowheads="1"/>
          </p:cNvSpPr>
          <p:nvPr/>
        </p:nvSpPr>
        <p:spPr bwMode="auto">
          <a:xfrm>
            <a:off x="1371600" y="1752600"/>
            <a:ext cx="6872288" cy="519113"/>
          </a:xfrm>
          <a:prstGeom prst="rect">
            <a:avLst/>
          </a:prstGeom>
          <a:noFill/>
          <a:ln w="9525">
            <a:noFill/>
            <a:miter lim="800000"/>
            <a:headEnd/>
            <a:tailEnd/>
          </a:ln>
        </p:spPr>
        <p:txBody>
          <a:bodyPr>
            <a:spAutoFit/>
          </a:bodyPr>
          <a:lstStyle/>
          <a:p>
            <a:r>
              <a:rPr lang="en-US" altLang="zh-CN" sz="2800" b="1">
                <a:solidFill>
                  <a:schemeClr val="tx2"/>
                </a:solidFill>
                <a:latin typeface="幼圆" pitchFamily="49" charset="-122"/>
                <a:ea typeface="幼圆" pitchFamily="49" charset="-122"/>
              </a:rPr>
              <a:t>I </a:t>
            </a:r>
            <a:r>
              <a:rPr lang="zh-CN" altLang="en-US" sz="2800" b="1">
                <a:solidFill>
                  <a:schemeClr val="tx2"/>
                </a:solidFill>
                <a:latin typeface="幼圆" pitchFamily="49" charset="-122"/>
                <a:ea typeface="幼圆" pitchFamily="49" charset="-122"/>
              </a:rPr>
              <a:t>材料是发展高科技的先导和基石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2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2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9" grpId="0" autoUpdateAnimBg="0"/>
      <p:bldP spid="19253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2450" name="Picture 2" descr="image029"/>
          <p:cNvPicPr>
            <a:picLocks noChangeAspect="1" noChangeArrowheads="1"/>
          </p:cNvPicPr>
          <p:nvPr/>
        </p:nvPicPr>
        <p:blipFill>
          <a:blip r:embed="rId2" cstate="print"/>
          <a:srcRect/>
          <a:stretch>
            <a:fillRect/>
          </a:stretch>
        </p:blipFill>
        <p:spPr bwMode="auto">
          <a:xfrm>
            <a:off x="685800" y="1295400"/>
            <a:ext cx="1806575" cy="3743325"/>
          </a:xfrm>
          <a:prstGeom prst="rect">
            <a:avLst/>
          </a:prstGeom>
          <a:noFill/>
          <a:ln w="9525">
            <a:noFill/>
            <a:miter lim="800000"/>
            <a:headEnd/>
            <a:tailEnd/>
          </a:ln>
        </p:spPr>
      </p:pic>
      <p:sp>
        <p:nvSpPr>
          <p:cNvPr id="232451" name="Rectangle 3"/>
          <p:cNvSpPr>
            <a:spLocks noChangeArrowheads="1"/>
          </p:cNvSpPr>
          <p:nvPr/>
        </p:nvSpPr>
        <p:spPr bwMode="auto">
          <a:xfrm>
            <a:off x="152400" y="5334000"/>
            <a:ext cx="3544888" cy="822325"/>
          </a:xfrm>
          <a:prstGeom prst="rect">
            <a:avLst/>
          </a:prstGeom>
          <a:noFill/>
          <a:ln w="9525">
            <a:noFill/>
            <a:miter lim="800000"/>
            <a:headEnd/>
            <a:tailEnd/>
          </a:ln>
        </p:spPr>
        <p:txBody>
          <a:bodyPr>
            <a:spAutoFit/>
          </a:bodyPr>
          <a:lstStyle/>
          <a:p>
            <a:pPr algn="ctr"/>
            <a:r>
              <a:rPr lang="zh-CN" altLang="en-US" sz="2400" b="1">
                <a:latin typeface="Verdana" pitchFamily="34" charset="0"/>
                <a:ea typeface="幼圆" pitchFamily="49" charset="-122"/>
              </a:rPr>
              <a:t>三极电子管</a:t>
            </a:r>
          </a:p>
          <a:p>
            <a:pPr algn="ctr"/>
            <a:r>
              <a:rPr lang="zh-CN" altLang="en-US" sz="2400">
                <a:latin typeface="Verdana" pitchFamily="34" charset="0"/>
                <a:ea typeface="幼圆" pitchFamily="49" charset="-122"/>
              </a:rPr>
              <a:t>所用</a:t>
            </a:r>
            <a:r>
              <a:rPr lang="zh-CN" altLang="en-US" sz="2400" b="1">
                <a:solidFill>
                  <a:srgbClr val="0000FF"/>
                </a:solidFill>
                <a:latin typeface="Verdana" pitchFamily="34" charset="0"/>
                <a:ea typeface="幼圆" pitchFamily="49" charset="-122"/>
              </a:rPr>
              <a:t>材料</a:t>
            </a:r>
            <a:r>
              <a:rPr lang="zh-CN" altLang="en-US" sz="2400">
                <a:solidFill>
                  <a:srgbClr val="0000FF"/>
                </a:solidFill>
                <a:latin typeface="Verdana" pitchFamily="34" charset="0"/>
                <a:ea typeface="幼圆" pitchFamily="49" charset="-122"/>
              </a:rPr>
              <a:t>：</a:t>
            </a:r>
            <a:r>
              <a:rPr lang="zh-CN" altLang="en-US" sz="2400" b="1">
                <a:solidFill>
                  <a:srgbClr val="0000FF"/>
                </a:solidFill>
                <a:latin typeface="Verdana" pitchFamily="34" charset="0"/>
                <a:ea typeface="幼圆" pitchFamily="49" charset="-122"/>
              </a:rPr>
              <a:t>钨、钼</a:t>
            </a:r>
            <a:r>
              <a:rPr lang="zh-CN" altLang="en-US" sz="2400">
                <a:latin typeface="Verdana" pitchFamily="34" charset="0"/>
                <a:ea typeface="幼圆" pitchFamily="49" charset="-122"/>
              </a:rPr>
              <a:t>做电极</a:t>
            </a:r>
            <a:endParaRPr lang="zh-CN" altLang="en-US" sz="2400" b="1">
              <a:latin typeface="Verdana" pitchFamily="34" charset="0"/>
              <a:ea typeface="幼圆" pitchFamily="49" charset="-122"/>
            </a:endParaRPr>
          </a:p>
        </p:txBody>
      </p:sp>
      <p:sp>
        <p:nvSpPr>
          <p:cNvPr id="232452" name="Rectangle 4"/>
          <p:cNvSpPr>
            <a:spLocks noChangeArrowheads="1"/>
          </p:cNvSpPr>
          <p:nvPr/>
        </p:nvSpPr>
        <p:spPr bwMode="auto">
          <a:xfrm>
            <a:off x="2667000" y="3124200"/>
            <a:ext cx="3581400" cy="1187450"/>
          </a:xfrm>
          <a:prstGeom prst="rect">
            <a:avLst/>
          </a:prstGeom>
          <a:noFill/>
          <a:ln w="9525">
            <a:noFill/>
            <a:miter lim="800000"/>
            <a:headEnd/>
            <a:tailEnd/>
          </a:ln>
        </p:spPr>
        <p:txBody>
          <a:bodyPr>
            <a:spAutoFit/>
          </a:bodyPr>
          <a:lstStyle/>
          <a:p>
            <a:pPr algn="ctr"/>
            <a:r>
              <a:rPr lang="zh-CN" altLang="en-US" sz="2400" b="1">
                <a:latin typeface="幼圆" pitchFamily="49" charset="-122"/>
                <a:ea typeface="幼圆" pitchFamily="49" charset="-122"/>
              </a:rPr>
              <a:t>早期的三极晶体管（</a:t>
            </a:r>
            <a:r>
              <a:rPr lang="en-US" altLang="zh-CN" sz="2400" b="1">
                <a:latin typeface="幼圆" pitchFamily="49" charset="-122"/>
                <a:ea typeface="幼圆" pitchFamily="49" charset="-122"/>
              </a:rPr>
              <a:t>Transistor</a:t>
            </a:r>
            <a:r>
              <a:rPr lang="zh-CN" altLang="en-US" sz="2400" b="1">
                <a:latin typeface="幼圆" pitchFamily="49" charset="-122"/>
                <a:ea typeface="幼圆" pitchFamily="49" charset="-122"/>
              </a:rPr>
              <a:t>）</a:t>
            </a:r>
          </a:p>
          <a:p>
            <a:pPr algn="ctr"/>
            <a:r>
              <a:rPr lang="zh-CN" altLang="en-US" sz="2400" b="1">
                <a:latin typeface="幼圆" pitchFamily="49" charset="-122"/>
                <a:ea typeface="幼圆" pitchFamily="49" charset="-122"/>
              </a:rPr>
              <a:t>所用</a:t>
            </a:r>
            <a:r>
              <a:rPr lang="zh-CN" altLang="en-US" sz="2400" b="1">
                <a:solidFill>
                  <a:srgbClr val="0000FF"/>
                </a:solidFill>
                <a:latin typeface="幼圆" pitchFamily="49" charset="-122"/>
                <a:ea typeface="幼圆" pitchFamily="49" charset="-122"/>
              </a:rPr>
              <a:t>材料：锗、硅半导体</a:t>
            </a:r>
            <a:endParaRPr lang="zh-CN" altLang="en-US" sz="2400" b="1">
              <a:solidFill>
                <a:srgbClr val="800000"/>
              </a:solidFill>
              <a:latin typeface="幼圆" pitchFamily="49" charset="-122"/>
              <a:ea typeface="幼圆" pitchFamily="49" charset="-122"/>
            </a:endParaRPr>
          </a:p>
        </p:txBody>
      </p:sp>
      <p:pic>
        <p:nvPicPr>
          <p:cNvPr id="232453" name="Picture 5" descr="image034"/>
          <p:cNvPicPr>
            <a:picLocks noGrp="1" noChangeAspect="1" noChangeArrowheads="1"/>
          </p:cNvPicPr>
          <p:nvPr>
            <p:ph idx="4294967295"/>
          </p:nvPr>
        </p:nvPicPr>
        <p:blipFill>
          <a:blip r:embed="rId3" cstate="print"/>
          <a:srcRect/>
          <a:stretch>
            <a:fillRect/>
          </a:stretch>
        </p:blipFill>
        <p:spPr>
          <a:xfrm>
            <a:off x="4191000" y="1828800"/>
            <a:ext cx="673100" cy="1049338"/>
          </a:xfrm>
          <a:noFill/>
        </p:spPr>
      </p:pic>
      <p:sp>
        <p:nvSpPr>
          <p:cNvPr id="232454" name="Rectangle 6"/>
          <p:cNvSpPr>
            <a:spLocks noChangeArrowheads="1"/>
          </p:cNvSpPr>
          <p:nvPr/>
        </p:nvSpPr>
        <p:spPr bwMode="auto">
          <a:xfrm>
            <a:off x="5334000" y="4953000"/>
            <a:ext cx="3581400" cy="1187450"/>
          </a:xfrm>
          <a:prstGeom prst="rect">
            <a:avLst/>
          </a:prstGeom>
          <a:noFill/>
          <a:ln w="9525">
            <a:noFill/>
            <a:miter lim="800000"/>
            <a:headEnd/>
            <a:tailEnd/>
          </a:ln>
        </p:spPr>
        <p:txBody>
          <a:bodyPr>
            <a:spAutoFit/>
          </a:bodyPr>
          <a:lstStyle/>
          <a:p>
            <a:pPr algn="ctr"/>
            <a:r>
              <a:rPr lang="zh-CN" altLang="en-US" sz="2400" b="1">
                <a:latin typeface="幼圆" pitchFamily="49" charset="-122"/>
                <a:ea typeface="幼圆" pitchFamily="49" charset="-122"/>
              </a:rPr>
              <a:t>集成电路</a:t>
            </a:r>
          </a:p>
          <a:p>
            <a:r>
              <a:rPr lang="zh-CN" altLang="en-US" sz="2400" b="1">
                <a:latin typeface="幼圆" pitchFamily="49" charset="-122"/>
                <a:ea typeface="幼圆" pitchFamily="49" charset="-122"/>
              </a:rPr>
              <a:t>所用</a:t>
            </a:r>
            <a:r>
              <a:rPr lang="zh-CN" altLang="en-US" sz="2400" b="1">
                <a:solidFill>
                  <a:srgbClr val="0000FF"/>
                </a:solidFill>
                <a:latin typeface="幼圆" pitchFamily="49" charset="-122"/>
                <a:ea typeface="幼圆" pitchFamily="49" charset="-122"/>
              </a:rPr>
              <a:t>材料：单晶硅片，高纯钛、</a:t>
            </a:r>
            <a:r>
              <a:rPr lang="en-US" altLang="zh-CN" sz="2400" b="1">
                <a:solidFill>
                  <a:srgbClr val="0000FF"/>
                </a:solidFill>
                <a:latin typeface="幼圆" pitchFamily="49" charset="-122"/>
                <a:ea typeface="幼圆" pitchFamily="49" charset="-122"/>
              </a:rPr>
              <a:t>SiO2</a:t>
            </a:r>
            <a:r>
              <a:rPr lang="zh-CN" altLang="en-US" sz="2400" b="1">
                <a:solidFill>
                  <a:srgbClr val="0000FF"/>
                </a:solidFill>
                <a:latin typeface="幼圆" pitchFamily="49" charset="-122"/>
                <a:ea typeface="幼圆" pitchFamily="49" charset="-122"/>
              </a:rPr>
              <a:t>和铬等薄膜</a:t>
            </a:r>
          </a:p>
        </p:txBody>
      </p:sp>
      <p:pic>
        <p:nvPicPr>
          <p:cNvPr id="232456" name="Picture 8" descr="image037"/>
          <p:cNvPicPr>
            <a:picLocks noChangeAspect="1" noChangeArrowheads="1"/>
          </p:cNvPicPr>
          <p:nvPr/>
        </p:nvPicPr>
        <p:blipFill>
          <a:blip r:embed="rId4" cstate="print"/>
          <a:srcRect l="78864" t="5553" b="7391"/>
          <a:stretch>
            <a:fillRect/>
          </a:stretch>
        </p:blipFill>
        <p:spPr bwMode="auto">
          <a:xfrm>
            <a:off x="6629400" y="1371600"/>
            <a:ext cx="1231900" cy="3384550"/>
          </a:xfrm>
          <a:prstGeom prst="rect">
            <a:avLst/>
          </a:prstGeom>
          <a:noFill/>
          <a:ln w="9525">
            <a:noFill/>
            <a:miter lim="800000"/>
            <a:headEnd/>
            <a:tailEnd/>
          </a:ln>
        </p:spPr>
      </p:pic>
      <p:sp>
        <p:nvSpPr>
          <p:cNvPr id="45064" name="Rectangle 9"/>
          <p:cNvSpPr>
            <a:spLocks noGrp="1" noChangeArrowheads="1"/>
          </p:cNvSpPr>
          <p:nvPr>
            <p:ph type="title" idx="4294967295"/>
          </p:nvPr>
        </p:nvSpPr>
        <p:spPr bwMode="auto">
          <a:xfrm>
            <a:off x="685800" y="381000"/>
            <a:ext cx="7772400" cy="685800"/>
          </a:xfrm>
          <a:prstGeom prst="rect">
            <a:avLst/>
          </a:prstGeom>
          <a:noFill/>
          <a:ln>
            <a:miter lim="800000"/>
            <a:headEnd/>
            <a:tailEnd/>
          </a:ln>
        </p:spPr>
        <p:txBody>
          <a:bodyPr/>
          <a:lstStyle/>
          <a:p>
            <a:pPr eaLnBrk="1" hangingPunct="1"/>
            <a:r>
              <a:rPr lang="en-US" altLang="zh-CN" sz="3200" b="1" smtClean="0">
                <a:ea typeface="幼圆" pitchFamily="49" charset="-122"/>
              </a:rPr>
              <a:t>1. </a:t>
            </a:r>
            <a:r>
              <a:rPr lang="zh-CN" altLang="en-US" sz="3200" b="1" smtClean="0">
                <a:ea typeface="幼圆" pitchFamily="49" charset="-122"/>
              </a:rPr>
              <a:t>信息材料</a:t>
            </a:r>
            <a:br>
              <a:rPr lang="zh-CN" altLang="en-US" sz="3200" b="1" smtClean="0">
                <a:ea typeface="幼圆" pitchFamily="49" charset="-122"/>
              </a:rPr>
            </a:br>
            <a:r>
              <a:rPr lang="zh-CN" altLang="en-US" sz="2800" b="1" smtClean="0">
                <a:ea typeface="幼圆" pitchFamily="49" charset="-122"/>
              </a:rPr>
              <a:t>电子管</a:t>
            </a:r>
            <a:r>
              <a:rPr lang="en-US" altLang="zh-CN" sz="2800" b="1" smtClean="0">
                <a:ea typeface="幼圆" pitchFamily="49" charset="-122"/>
              </a:rPr>
              <a:t>——</a:t>
            </a:r>
            <a:r>
              <a:rPr lang="zh-CN" altLang="en-US" sz="2800" b="1" smtClean="0">
                <a:ea typeface="幼圆" pitchFamily="49" charset="-122"/>
              </a:rPr>
              <a:t>晶体管</a:t>
            </a:r>
            <a:r>
              <a:rPr lang="en-US" altLang="zh-CN" sz="2800" b="1" smtClean="0">
                <a:ea typeface="幼圆" pitchFamily="49" charset="-122"/>
              </a:rPr>
              <a:t>——</a:t>
            </a:r>
            <a:r>
              <a:rPr lang="zh-CN" altLang="en-US" sz="2800" b="1" smtClean="0">
                <a:ea typeface="幼圆" pitchFamily="49" charset="-122"/>
              </a:rPr>
              <a:t>集成电路</a:t>
            </a:r>
            <a:endParaRPr lang="zh-CN" altLang="en-US" sz="2800" smtClean="0">
              <a:ea typeface="幼圆"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245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324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232453"/>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2324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232456"/>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232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autoUpdateAnimBg="0"/>
      <p:bldP spid="232452" grpId="0" autoUpdateAnimBg="0"/>
      <p:bldP spid="23245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4294967295"/>
          </p:nvPr>
        </p:nvSpPr>
        <p:spPr>
          <a:xfrm>
            <a:off x="323850" y="188913"/>
            <a:ext cx="8458200" cy="720725"/>
          </a:xfrm>
          <a:noFill/>
        </p:spPr>
        <p:txBody>
          <a:bodyPr/>
          <a:lstStyle/>
          <a:p>
            <a:pPr marL="0" indent="0" eaLnBrk="1" hangingPunct="1">
              <a:lnSpc>
                <a:spcPct val="80000"/>
              </a:lnSpc>
              <a:buFontTx/>
              <a:buNone/>
            </a:pPr>
            <a:endParaRPr lang="en-US" altLang="zh-CN" sz="1200" b="1" smtClean="0">
              <a:solidFill>
                <a:srgbClr val="FF5050"/>
              </a:solidFill>
            </a:endParaRPr>
          </a:p>
          <a:p>
            <a:pPr marL="0" indent="0" eaLnBrk="1" hangingPunct="1">
              <a:lnSpc>
                <a:spcPct val="120000"/>
              </a:lnSpc>
              <a:buFontTx/>
              <a:buNone/>
            </a:pPr>
            <a:r>
              <a:rPr lang="zh-CN" altLang="en-US" sz="3000" b="1" smtClean="0">
                <a:solidFill>
                  <a:schemeClr val="tx2"/>
                </a:solidFill>
              </a:rPr>
              <a:t>信息－</a:t>
            </a:r>
            <a:r>
              <a:rPr lang="zh-CN" altLang="en-US" sz="2600" smtClean="0">
                <a:solidFill>
                  <a:schemeClr val="tx2"/>
                </a:solidFill>
              </a:rPr>
              <a:t>人类正在步入信息时代，同时也是信息材料竞争的时代。</a:t>
            </a:r>
          </a:p>
          <a:p>
            <a:pPr marL="0" indent="0" eaLnBrk="1" hangingPunct="1">
              <a:lnSpc>
                <a:spcPct val="80000"/>
              </a:lnSpc>
              <a:buFontTx/>
              <a:buNone/>
            </a:pPr>
            <a:endParaRPr lang="zh-CN" altLang="en-US" sz="3400" smtClean="0">
              <a:solidFill>
                <a:schemeClr val="tx2"/>
              </a:solidFill>
            </a:endParaRPr>
          </a:p>
          <a:p>
            <a:pPr marL="0" indent="0" eaLnBrk="1" hangingPunct="1">
              <a:lnSpc>
                <a:spcPct val="80000"/>
              </a:lnSpc>
              <a:buFontTx/>
              <a:buNone/>
            </a:pPr>
            <a:r>
              <a:rPr lang="zh-CN" altLang="en-US" sz="900" smtClean="0">
                <a:solidFill>
                  <a:srgbClr val="FFFFFF"/>
                </a:solidFill>
              </a:rPr>
              <a:t> </a:t>
            </a:r>
          </a:p>
          <a:p>
            <a:pPr marL="0" indent="0" eaLnBrk="1" hangingPunct="1">
              <a:lnSpc>
                <a:spcPct val="80000"/>
              </a:lnSpc>
              <a:buFontTx/>
              <a:buNone/>
            </a:pPr>
            <a:endParaRPr lang="zh-CN" altLang="en-US" sz="900" smtClean="0">
              <a:solidFill>
                <a:srgbClr val="FFFFFF"/>
              </a:solidFill>
            </a:endParaRPr>
          </a:p>
          <a:p>
            <a:pPr marL="0" indent="0" eaLnBrk="1" hangingPunct="1">
              <a:lnSpc>
                <a:spcPct val="80000"/>
              </a:lnSpc>
              <a:buFontTx/>
              <a:buNone/>
            </a:pPr>
            <a:r>
              <a:rPr lang="zh-CN" altLang="en-US" sz="900" smtClean="0">
                <a:solidFill>
                  <a:schemeClr val="bg1"/>
                </a:solidFill>
              </a:rPr>
              <a:t>      </a:t>
            </a:r>
          </a:p>
          <a:p>
            <a:pPr marL="0" indent="0" eaLnBrk="1" hangingPunct="1">
              <a:lnSpc>
                <a:spcPct val="80000"/>
              </a:lnSpc>
              <a:buFontTx/>
              <a:buNone/>
            </a:pPr>
            <a:endParaRPr lang="zh-CN" altLang="en-US" sz="900" smtClean="0">
              <a:solidFill>
                <a:schemeClr val="bg1"/>
              </a:solidFill>
            </a:endParaRPr>
          </a:p>
          <a:p>
            <a:pPr marL="0" indent="0" eaLnBrk="1" hangingPunct="1">
              <a:lnSpc>
                <a:spcPct val="80000"/>
              </a:lnSpc>
              <a:buFontTx/>
              <a:buNone/>
            </a:pPr>
            <a:endParaRPr lang="zh-CN" altLang="en-US" sz="900" smtClean="0">
              <a:solidFill>
                <a:srgbClr val="FF5050"/>
              </a:solidFill>
            </a:endParaRPr>
          </a:p>
          <a:p>
            <a:pPr marL="0" indent="0" eaLnBrk="1" hangingPunct="1">
              <a:lnSpc>
                <a:spcPct val="80000"/>
              </a:lnSpc>
              <a:buFontTx/>
              <a:buNone/>
            </a:pPr>
            <a:endParaRPr lang="en-US" altLang="zh-CN" sz="900" smtClean="0">
              <a:solidFill>
                <a:srgbClr val="FF00FF"/>
              </a:solidFill>
            </a:endParaRPr>
          </a:p>
        </p:txBody>
      </p:sp>
      <p:pic>
        <p:nvPicPr>
          <p:cNvPr id="274435" name="Picture 3" descr="01"/>
          <p:cNvPicPr>
            <a:picLocks noChangeAspect="1" noChangeArrowheads="1"/>
          </p:cNvPicPr>
          <p:nvPr/>
        </p:nvPicPr>
        <p:blipFill>
          <a:blip r:embed="rId3" cstate="print"/>
          <a:srcRect/>
          <a:stretch>
            <a:fillRect/>
          </a:stretch>
        </p:blipFill>
        <p:spPr bwMode="auto">
          <a:xfrm>
            <a:off x="2268538" y="1125538"/>
            <a:ext cx="5400675" cy="49291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4435"/>
                                        </p:tgtEl>
                                        <p:attrNameLst>
                                          <p:attrName>style.visibility</p:attrName>
                                        </p:attrNameLst>
                                      </p:cBhvr>
                                      <p:to>
                                        <p:strVal val="visible"/>
                                      </p:to>
                                    </p:set>
                                    <p:anim calcmode="lin" valueType="num">
                                      <p:cBhvr additive="base">
                                        <p:cTn id="7" dur="500" fill="hold"/>
                                        <p:tgtEl>
                                          <p:spTgt spid="274435"/>
                                        </p:tgtEl>
                                        <p:attrNameLst>
                                          <p:attrName>ppt_x</p:attrName>
                                        </p:attrNameLst>
                                      </p:cBhvr>
                                      <p:tavLst>
                                        <p:tav tm="0">
                                          <p:val>
                                            <p:strVal val="0-#ppt_w/2"/>
                                          </p:val>
                                        </p:tav>
                                        <p:tav tm="100000">
                                          <p:val>
                                            <p:strVal val="#ppt_x"/>
                                          </p:val>
                                        </p:tav>
                                      </p:tavLst>
                                    </p:anim>
                                    <p:anim calcmode="lin" valueType="num">
                                      <p:cBhvr additive="base">
                                        <p:cTn id="8" dur="500" fill="hold"/>
                                        <p:tgtEl>
                                          <p:spTgt spid="27443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xfrm>
            <a:off x="683568" y="476672"/>
            <a:ext cx="3581400" cy="7620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3200" b="1" dirty="0" smtClean="0">
                <a:latin typeface="幼圆" pitchFamily="49" charset="-122"/>
                <a:ea typeface="幼圆" pitchFamily="49" charset="-122"/>
              </a:rPr>
              <a:t>2. </a:t>
            </a:r>
            <a:r>
              <a:rPr lang="zh-CN" altLang="en-US" sz="3200" b="1" dirty="0" smtClean="0">
                <a:latin typeface="幼圆" pitchFamily="49" charset="-122"/>
                <a:ea typeface="幼圆" pitchFamily="49" charset="-122"/>
              </a:rPr>
              <a:t>空间</a:t>
            </a:r>
            <a:r>
              <a:rPr lang="en-US" altLang="zh-CN" sz="3200" b="1" dirty="0" smtClean="0">
                <a:latin typeface="幼圆" pitchFamily="49" charset="-122"/>
                <a:ea typeface="幼圆" pitchFamily="49" charset="-122"/>
              </a:rPr>
              <a:t>/</a:t>
            </a:r>
            <a:r>
              <a:rPr lang="zh-CN" altLang="en-US" sz="3200" b="1" dirty="0" smtClean="0">
                <a:latin typeface="幼圆" pitchFamily="49" charset="-122"/>
                <a:ea typeface="幼圆" pitchFamily="49" charset="-122"/>
              </a:rPr>
              <a:t>航空材料</a:t>
            </a:r>
          </a:p>
        </p:txBody>
      </p:sp>
      <p:sp>
        <p:nvSpPr>
          <p:cNvPr id="234499" name="Rectangle 3"/>
          <p:cNvSpPr>
            <a:spLocks noGrp="1" noChangeArrowheads="1"/>
          </p:cNvSpPr>
          <p:nvPr>
            <p:ph type="body" idx="1"/>
          </p:nvPr>
        </p:nvSpPr>
        <p:spPr>
          <a:xfrm>
            <a:off x="611560" y="3573016"/>
            <a:ext cx="8136904" cy="2667000"/>
          </a:xfrm>
        </p:spPr>
        <p:txBody>
          <a:bodyPr/>
          <a:lstStyle/>
          <a:p>
            <a:pPr marL="469900" indent="-469900" eaLnBrk="1" hangingPunct="1"/>
            <a:r>
              <a:rPr lang="zh-CN" altLang="en-US" sz="2400" dirty="0" smtClean="0">
                <a:latin typeface="幼圆" pitchFamily="49" charset="-122"/>
                <a:ea typeface="幼圆" pitchFamily="49" charset="-122"/>
              </a:rPr>
              <a:t>高温材料</a:t>
            </a:r>
          </a:p>
          <a:p>
            <a:pPr marL="908050" lvl="1" indent="-436563" eaLnBrk="1" hangingPunct="1"/>
            <a:r>
              <a:rPr lang="zh-CN" altLang="en-US" sz="2400" dirty="0" smtClean="0">
                <a:latin typeface="幼圆" pitchFamily="49" charset="-122"/>
                <a:ea typeface="幼圆" pitchFamily="49" charset="-122"/>
              </a:rPr>
              <a:t>掺镍合金促进了喷气发动机的发展。 </a:t>
            </a:r>
          </a:p>
          <a:p>
            <a:pPr marL="469900" indent="-469900" eaLnBrk="1" hangingPunct="1"/>
            <a:r>
              <a:rPr lang="zh-CN" altLang="en-US" sz="2400" dirty="0" smtClean="0">
                <a:latin typeface="幼圆" pitchFamily="49" charset="-122"/>
                <a:ea typeface="幼圆" pitchFamily="49" charset="-122"/>
              </a:rPr>
              <a:t>轻质材料</a:t>
            </a:r>
          </a:p>
          <a:p>
            <a:pPr marL="908050" lvl="1" indent="-436563" eaLnBrk="1" hangingPunct="1"/>
            <a:r>
              <a:rPr lang="zh-CN" altLang="en-US" sz="2400" dirty="0" smtClean="0">
                <a:latin typeface="幼圆" pitchFamily="49" charset="-122"/>
                <a:ea typeface="幼圆" pitchFamily="49" charset="-122"/>
              </a:rPr>
              <a:t>机身材料：</a:t>
            </a:r>
          </a:p>
          <a:p>
            <a:pPr marL="908050" lvl="1" indent="-436563" eaLnBrk="1" hangingPunct="1">
              <a:buFontTx/>
              <a:buNone/>
            </a:pPr>
            <a:r>
              <a:rPr lang="zh-CN" altLang="en-US" sz="2400" dirty="0" smtClean="0">
                <a:latin typeface="幼圆" pitchFamily="49" charset="-122"/>
                <a:ea typeface="幼圆" pitchFamily="49" charset="-122"/>
              </a:rPr>
              <a:t>铝合金（钢加固关键部位）</a:t>
            </a:r>
            <a:r>
              <a:rPr lang="en-US" altLang="zh-CN" sz="2400" dirty="0" smtClean="0">
                <a:ea typeface="幼圆" pitchFamily="49" charset="-122"/>
              </a:rPr>
              <a:t>——</a:t>
            </a:r>
            <a:r>
              <a:rPr lang="zh-CN" altLang="en-US" sz="2400" dirty="0" smtClean="0">
                <a:latin typeface="幼圆" pitchFamily="49" charset="-122"/>
                <a:ea typeface="幼圆" pitchFamily="49" charset="-122"/>
              </a:rPr>
              <a:t>钛合金（喷气式高温）</a:t>
            </a:r>
            <a:r>
              <a:rPr lang="en-US" altLang="zh-CN" sz="2400" dirty="0" smtClean="0">
                <a:ea typeface="幼圆" pitchFamily="49" charset="-122"/>
              </a:rPr>
              <a:t>——</a:t>
            </a:r>
            <a:r>
              <a:rPr lang="zh-CN" altLang="en-US" sz="2400" dirty="0" smtClean="0">
                <a:latin typeface="幼圆" pitchFamily="49" charset="-122"/>
                <a:ea typeface="幼圆" pitchFamily="49" charset="-122"/>
              </a:rPr>
              <a:t>碳、</a:t>
            </a:r>
            <a:r>
              <a:rPr lang="zh-CN" altLang="en-US" sz="2400" dirty="0" smtClean="0">
                <a:latin typeface="幼圆" pitchFamily="49" charset="-122"/>
                <a:ea typeface="幼圆" pitchFamily="49" charset="-122"/>
              </a:rPr>
              <a:t>硼、芳纶、玻璃纤维复合材料</a:t>
            </a:r>
            <a:endParaRPr lang="zh-CN" altLang="en-US" sz="2400" dirty="0" smtClean="0">
              <a:latin typeface="幼圆" pitchFamily="49" charset="-122"/>
              <a:ea typeface="幼圆" pitchFamily="49" charset="-122"/>
            </a:endParaRPr>
          </a:p>
        </p:txBody>
      </p:sp>
      <p:pic>
        <p:nvPicPr>
          <p:cNvPr id="9" name="Picture 1044" descr="com_1"/>
          <p:cNvPicPr>
            <a:picLocks noChangeAspect="1" noChangeArrowheads="1"/>
          </p:cNvPicPr>
          <p:nvPr/>
        </p:nvPicPr>
        <p:blipFill>
          <a:blip r:embed="rId2" cstate="print"/>
          <a:srcRect/>
          <a:stretch>
            <a:fillRect/>
          </a:stretch>
        </p:blipFill>
        <p:spPr bwMode="auto">
          <a:xfrm>
            <a:off x="3851920" y="600081"/>
            <a:ext cx="4932040" cy="304494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4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344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3449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344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344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image017"/>
          <p:cNvPicPr>
            <a:picLocks noChangeAspect="1" noChangeArrowheads="1"/>
          </p:cNvPicPr>
          <p:nvPr/>
        </p:nvPicPr>
        <p:blipFill>
          <a:blip r:embed="rId2" cstate="print"/>
          <a:srcRect/>
          <a:stretch>
            <a:fillRect/>
          </a:stretch>
        </p:blipFill>
        <p:spPr bwMode="auto">
          <a:xfrm>
            <a:off x="323850" y="476250"/>
            <a:ext cx="8569325" cy="5600700"/>
          </a:xfrm>
          <a:prstGeom prst="rect">
            <a:avLst/>
          </a:prstGeom>
          <a:noFill/>
          <a:ln w="9525">
            <a:noFill/>
            <a:miter lim="800000"/>
            <a:headEnd/>
            <a:tailEnd/>
          </a:ln>
        </p:spPr>
      </p:pic>
      <p:sp>
        <p:nvSpPr>
          <p:cNvPr id="48131" name="Text Box 3"/>
          <p:cNvSpPr txBox="1">
            <a:spLocks noChangeArrowheads="1"/>
          </p:cNvSpPr>
          <p:nvPr/>
        </p:nvSpPr>
        <p:spPr bwMode="auto">
          <a:xfrm>
            <a:off x="4788024" y="5805264"/>
            <a:ext cx="2509020" cy="369332"/>
          </a:xfrm>
          <a:prstGeom prst="rect">
            <a:avLst/>
          </a:prstGeom>
          <a:solidFill>
            <a:schemeClr val="bg1"/>
          </a:solidFill>
          <a:ln w="9525">
            <a:noFill/>
            <a:miter lim="800000"/>
            <a:headEnd/>
            <a:tailEnd/>
          </a:ln>
        </p:spPr>
        <p:txBody>
          <a:bodyPr wrap="none">
            <a:spAutoFit/>
          </a:bodyPr>
          <a:lstStyle/>
          <a:p>
            <a:r>
              <a:rPr lang="zh-CN" altLang="en-US" b="1" dirty="0">
                <a:latin typeface="Verdana" pitchFamily="34" charset="0"/>
              </a:rPr>
              <a:t>发动机温度（华氏度）</a:t>
            </a:r>
          </a:p>
        </p:txBody>
      </p:sp>
      <p:sp>
        <p:nvSpPr>
          <p:cNvPr id="48132" name="Text Box 4"/>
          <p:cNvSpPr txBox="1">
            <a:spLocks noChangeArrowheads="1"/>
          </p:cNvSpPr>
          <p:nvPr/>
        </p:nvSpPr>
        <p:spPr bwMode="auto">
          <a:xfrm>
            <a:off x="3708400" y="1595438"/>
            <a:ext cx="754063" cy="366712"/>
          </a:xfrm>
          <a:prstGeom prst="rect">
            <a:avLst/>
          </a:prstGeom>
          <a:solidFill>
            <a:schemeClr val="bg1"/>
          </a:solidFill>
          <a:ln w="9525">
            <a:noFill/>
            <a:miter lim="800000"/>
            <a:headEnd/>
            <a:tailEnd/>
          </a:ln>
        </p:spPr>
        <p:txBody>
          <a:bodyPr wrap="none">
            <a:spAutoFit/>
          </a:bodyPr>
          <a:lstStyle/>
          <a:p>
            <a:r>
              <a:rPr lang="en-US" altLang="zh-CN">
                <a:latin typeface="Verdana" pitchFamily="34" charset="0"/>
              </a:rPr>
              <a:t>300F</a:t>
            </a:r>
          </a:p>
        </p:txBody>
      </p:sp>
      <p:sp>
        <p:nvSpPr>
          <p:cNvPr id="48133" name="Text Box 5"/>
          <p:cNvSpPr txBox="1">
            <a:spLocks noChangeArrowheads="1"/>
          </p:cNvSpPr>
          <p:nvPr/>
        </p:nvSpPr>
        <p:spPr bwMode="auto">
          <a:xfrm>
            <a:off x="4140200" y="2454275"/>
            <a:ext cx="754063" cy="366713"/>
          </a:xfrm>
          <a:prstGeom prst="rect">
            <a:avLst/>
          </a:prstGeom>
          <a:solidFill>
            <a:schemeClr val="bg1"/>
          </a:solidFill>
          <a:ln w="9525">
            <a:noFill/>
            <a:miter lim="800000"/>
            <a:headEnd/>
            <a:tailEnd/>
          </a:ln>
        </p:spPr>
        <p:txBody>
          <a:bodyPr wrap="none">
            <a:spAutoFit/>
          </a:bodyPr>
          <a:lstStyle/>
          <a:p>
            <a:r>
              <a:rPr lang="en-US" altLang="zh-CN">
                <a:latin typeface="Verdana" pitchFamily="34" charset="0"/>
              </a:rPr>
              <a:t>600F</a:t>
            </a:r>
          </a:p>
        </p:txBody>
      </p:sp>
      <p:sp>
        <p:nvSpPr>
          <p:cNvPr id="48134" name="Text Box 6"/>
          <p:cNvSpPr txBox="1">
            <a:spLocks noChangeArrowheads="1"/>
          </p:cNvSpPr>
          <p:nvPr/>
        </p:nvSpPr>
        <p:spPr bwMode="auto">
          <a:xfrm>
            <a:off x="4932363" y="3338513"/>
            <a:ext cx="1128712" cy="366712"/>
          </a:xfrm>
          <a:prstGeom prst="rect">
            <a:avLst/>
          </a:prstGeom>
          <a:solidFill>
            <a:schemeClr val="bg1"/>
          </a:solidFill>
          <a:ln w="9525">
            <a:noFill/>
            <a:miter lim="800000"/>
            <a:headEnd/>
            <a:tailEnd/>
          </a:ln>
        </p:spPr>
        <p:txBody>
          <a:bodyPr wrap="none">
            <a:spAutoFit/>
          </a:bodyPr>
          <a:lstStyle/>
          <a:p>
            <a:r>
              <a:rPr lang="en-US" altLang="zh-CN">
                <a:latin typeface="Verdana" pitchFamily="34" charset="0"/>
              </a:rPr>
              <a:t>1</a:t>
            </a:r>
            <a:r>
              <a:rPr lang="zh-CN" altLang="en-US">
                <a:latin typeface="Verdana" pitchFamily="34" charset="0"/>
              </a:rPr>
              <a:t>，</a:t>
            </a:r>
            <a:r>
              <a:rPr lang="en-US" altLang="zh-CN">
                <a:latin typeface="Verdana" pitchFamily="34" charset="0"/>
              </a:rPr>
              <a:t>200F</a:t>
            </a:r>
          </a:p>
        </p:txBody>
      </p:sp>
      <p:sp>
        <p:nvSpPr>
          <p:cNvPr id="48135" name="Text Box 7"/>
          <p:cNvSpPr txBox="1">
            <a:spLocks noChangeArrowheads="1"/>
          </p:cNvSpPr>
          <p:nvPr/>
        </p:nvSpPr>
        <p:spPr bwMode="auto">
          <a:xfrm>
            <a:off x="5940425" y="4221163"/>
            <a:ext cx="1128713" cy="366712"/>
          </a:xfrm>
          <a:prstGeom prst="rect">
            <a:avLst/>
          </a:prstGeom>
          <a:solidFill>
            <a:schemeClr val="bg1"/>
          </a:solidFill>
          <a:ln w="9525">
            <a:noFill/>
            <a:miter lim="800000"/>
            <a:headEnd/>
            <a:tailEnd/>
          </a:ln>
        </p:spPr>
        <p:txBody>
          <a:bodyPr wrap="none">
            <a:spAutoFit/>
          </a:bodyPr>
          <a:lstStyle/>
          <a:p>
            <a:r>
              <a:rPr lang="en-US" altLang="zh-CN">
                <a:latin typeface="Verdana" pitchFamily="34" charset="0"/>
              </a:rPr>
              <a:t>2</a:t>
            </a:r>
            <a:r>
              <a:rPr lang="zh-CN" altLang="en-US">
                <a:latin typeface="Verdana" pitchFamily="34" charset="0"/>
              </a:rPr>
              <a:t>，</a:t>
            </a:r>
            <a:r>
              <a:rPr lang="en-US" altLang="zh-CN">
                <a:latin typeface="Verdana" pitchFamily="34" charset="0"/>
              </a:rPr>
              <a:t>000F</a:t>
            </a:r>
          </a:p>
        </p:txBody>
      </p:sp>
      <p:sp>
        <p:nvSpPr>
          <p:cNvPr id="48136" name="Text Box 8"/>
          <p:cNvSpPr txBox="1">
            <a:spLocks noChangeArrowheads="1"/>
          </p:cNvSpPr>
          <p:nvPr/>
        </p:nvSpPr>
        <p:spPr bwMode="auto">
          <a:xfrm>
            <a:off x="7596188" y="5084763"/>
            <a:ext cx="1128712" cy="366712"/>
          </a:xfrm>
          <a:prstGeom prst="rect">
            <a:avLst/>
          </a:prstGeom>
          <a:solidFill>
            <a:schemeClr val="bg1"/>
          </a:solidFill>
          <a:ln w="9525">
            <a:noFill/>
            <a:miter lim="800000"/>
            <a:headEnd/>
            <a:tailEnd/>
          </a:ln>
        </p:spPr>
        <p:txBody>
          <a:bodyPr wrap="none">
            <a:spAutoFit/>
          </a:bodyPr>
          <a:lstStyle/>
          <a:p>
            <a:r>
              <a:rPr lang="en-US" altLang="zh-CN">
                <a:latin typeface="Verdana" pitchFamily="34" charset="0"/>
              </a:rPr>
              <a:t>3</a:t>
            </a:r>
            <a:r>
              <a:rPr lang="zh-CN" altLang="en-US">
                <a:latin typeface="Verdana" pitchFamily="34" charset="0"/>
              </a:rPr>
              <a:t>，</a:t>
            </a:r>
            <a:r>
              <a:rPr lang="en-US" altLang="zh-CN">
                <a:latin typeface="Verdana" pitchFamily="34" charset="0"/>
              </a:rPr>
              <a:t>500F</a:t>
            </a:r>
          </a:p>
        </p:txBody>
      </p:sp>
      <p:sp>
        <p:nvSpPr>
          <p:cNvPr id="48137" name="Text Box 9"/>
          <p:cNvSpPr txBox="1">
            <a:spLocks noChangeArrowheads="1"/>
          </p:cNvSpPr>
          <p:nvPr/>
        </p:nvSpPr>
        <p:spPr bwMode="auto">
          <a:xfrm>
            <a:off x="250825" y="908050"/>
            <a:ext cx="1657350" cy="779463"/>
          </a:xfrm>
          <a:prstGeom prst="rect">
            <a:avLst/>
          </a:prstGeom>
          <a:solidFill>
            <a:schemeClr val="bg1"/>
          </a:solidFill>
          <a:ln w="9525">
            <a:noFill/>
            <a:miter lim="800000"/>
            <a:headEnd/>
            <a:tailEnd/>
          </a:ln>
        </p:spPr>
        <p:txBody>
          <a:bodyPr>
            <a:spAutoFit/>
          </a:bodyPr>
          <a:lstStyle/>
          <a:p>
            <a:pPr>
              <a:spcBef>
                <a:spcPct val="50000"/>
              </a:spcBef>
            </a:pPr>
            <a:r>
              <a:rPr lang="zh-CN" altLang="en-US">
                <a:latin typeface="Verdana" pitchFamily="34" charset="0"/>
              </a:rPr>
              <a:t>水冷式</a:t>
            </a:r>
          </a:p>
          <a:p>
            <a:pPr>
              <a:spcBef>
                <a:spcPct val="50000"/>
              </a:spcBef>
            </a:pPr>
            <a:r>
              <a:rPr lang="zh-CN" altLang="en-US">
                <a:latin typeface="Verdana" pitchFamily="34" charset="0"/>
              </a:rPr>
              <a:t>（</a:t>
            </a:r>
            <a:r>
              <a:rPr lang="en-US" altLang="zh-CN">
                <a:latin typeface="Verdana" pitchFamily="34" charset="0"/>
              </a:rPr>
              <a:t>1</a:t>
            </a:r>
            <a:r>
              <a:rPr lang="en-US" altLang="zh-CN"/>
              <a:t>‘</a:t>
            </a:r>
            <a:r>
              <a:rPr lang="en-US" altLang="zh-CN">
                <a:latin typeface="Verdana" pitchFamily="34" charset="0"/>
              </a:rPr>
              <a:t>st war</a:t>
            </a:r>
            <a:r>
              <a:rPr lang="zh-CN" altLang="en-US">
                <a:latin typeface="Verdana" pitchFamily="34" charset="0"/>
              </a:rPr>
              <a:t>）</a:t>
            </a:r>
          </a:p>
        </p:txBody>
      </p:sp>
      <p:sp>
        <p:nvSpPr>
          <p:cNvPr id="48138" name="Text Box 10"/>
          <p:cNvSpPr txBox="1">
            <a:spLocks noChangeArrowheads="1"/>
          </p:cNvSpPr>
          <p:nvPr/>
        </p:nvSpPr>
        <p:spPr bwMode="auto">
          <a:xfrm>
            <a:off x="395288" y="333375"/>
            <a:ext cx="1800225" cy="457200"/>
          </a:xfrm>
          <a:prstGeom prst="rect">
            <a:avLst/>
          </a:prstGeom>
          <a:noFill/>
          <a:ln w="9525" algn="ctr">
            <a:noFill/>
            <a:miter lim="800000"/>
            <a:headEnd/>
            <a:tailEnd/>
          </a:ln>
        </p:spPr>
        <p:txBody>
          <a:bodyPr>
            <a:spAutoFit/>
          </a:bodyPr>
          <a:lstStyle/>
          <a:p>
            <a:pPr>
              <a:spcBef>
                <a:spcPct val="50000"/>
              </a:spcBef>
            </a:pPr>
            <a:r>
              <a:rPr lang="zh-CN" altLang="en-US" sz="2400" b="1">
                <a:latin typeface="Verdana" pitchFamily="34" charset="0"/>
                <a:ea typeface="幼圆" pitchFamily="49" charset="-122"/>
              </a:rPr>
              <a:t>飞机发动机</a:t>
            </a:r>
          </a:p>
        </p:txBody>
      </p:sp>
      <p:sp>
        <p:nvSpPr>
          <p:cNvPr id="48139" name="Text Box 11"/>
          <p:cNvSpPr txBox="1">
            <a:spLocks noChangeArrowheads="1"/>
          </p:cNvSpPr>
          <p:nvPr/>
        </p:nvSpPr>
        <p:spPr bwMode="auto">
          <a:xfrm>
            <a:off x="179388" y="3716338"/>
            <a:ext cx="1368425" cy="366712"/>
          </a:xfrm>
          <a:prstGeom prst="rect">
            <a:avLst/>
          </a:prstGeom>
          <a:solidFill>
            <a:schemeClr val="bg1"/>
          </a:solidFill>
          <a:ln w="9525">
            <a:noFill/>
            <a:miter lim="800000"/>
            <a:headEnd/>
            <a:tailEnd/>
          </a:ln>
        </p:spPr>
        <p:txBody>
          <a:bodyPr>
            <a:spAutoFit/>
          </a:bodyPr>
          <a:lstStyle/>
          <a:p>
            <a:pPr>
              <a:spcBef>
                <a:spcPct val="50000"/>
              </a:spcBef>
            </a:pPr>
            <a:r>
              <a:rPr lang="zh-CN" altLang="en-US">
                <a:latin typeface="Verdana" pitchFamily="34" charset="0"/>
              </a:rPr>
              <a:t>涡轮喷气</a:t>
            </a:r>
          </a:p>
        </p:txBody>
      </p:sp>
      <p:sp>
        <p:nvSpPr>
          <p:cNvPr id="48140" name="Text Box 12"/>
          <p:cNvSpPr txBox="1">
            <a:spLocks noChangeArrowheads="1"/>
          </p:cNvSpPr>
          <p:nvPr/>
        </p:nvSpPr>
        <p:spPr bwMode="auto">
          <a:xfrm>
            <a:off x="179388" y="4437063"/>
            <a:ext cx="1368425" cy="779462"/>
          </a:xfrm>
          <a:prstGeom prst="rect">
            <a:avLst/>
          </a:prstGeom>
          <a:solidFill>
            <a:schemeClr val="bg1"/>
          </a:solidFill>
          <a:ln w="9525">
            <a:noFill/>
            <a:miter lim="800000"/>
            <a:headEnd/>
            <a:tailEnd/>
          </a:ln>
        </p:spPr>
        <p:txBody>
          <a:bodyPr>
            <a:spAutoFit/>
          </a:bodyPr>
          <a:lstStyle/>
          <a:p>
            <a:pPr>
              <a:spcBef>
                <a:spcPct val="50000"/>
              </a:spcBef>
            </a:pPr>
            <a:r>
              <a:rPr lang="zh-CN" altLang="en-US">
                <a:latin typeface="Verdana" pitchFamily="34" charset="0"/>
              </a:rPr>
              <a:t>燃烧冲压</a:t>
            </a:r>
          </a:p>
          <a:p>
            <a:pPr>
              <a:spcBef>
                <a:spcPct val="50000"/>
              </a:spcBef>
            </a:pPr>
            <a:r>
              <a:rPr lang="zh-CN" altLang="en-US">
                <a:latin typeface="Verdana" pitchFamily="34" charset="0"/>
              </a:rPr>
              <a:t>（超音速）</a:t>
            </a:r>
          </a:p>
        </p:txBody>
      </p:sp>
      <p:sp>
        <p:nvSpPr>
          <p:cNvPr id="48141" name="Text Box 13"/>
          <p:cNvSpPr txBox="1">
            <a:spLocks noChangeArrowheads="1"/>
          </p:cNvSpPr>
          <p:nvPr/>
        </p:nvSpPr>
        <p:spPr bwMode="auto">
          <a:xfrm>
            <a:off x="250825" y="2924175"/>
            <a:ext cx="1512888" cy="366713"/>
          </a:xfrm>
          <a:prstGeom prst="rect">
            <a:avLst/>
          </a:prstGeom>
          <a:solidFill>
            <a:schemeClr val="bg1"/>
          </a:solidFill>
          <a:ln w="9525">
            <a:noFill/>
            <a:miter lim="800000"/>
            <a:headEnd/>
            <a:tailEnd/>
          </a:ln>
        </p:spPr>
        <p:txBody>
          <a:bodyPr>
            <a:spAutoFit/>
          </a:bodyPr>
          <a:lstStyle/>
          <a:p>
            <a:pPr>
              <a:spcBef>
                <a:spcPct val="50000"/>
              </a:spcBef>
            </a:pPr>
            <a:r>
              <a:rPr lang="zh-CN" altLang="en-US">
                <a:latin typeface="Verdana" pitchFamily="34" charset="0"/>
              </a:rPr>
              <a:t>涡扇式喷气</a:t>
            </a:r>
          </a:p>
        </p:txBody>
      </p:sp>
      <p:sp>
        <p:nvSpPr>
          <p:cNvPr id="48142" name="Text Box 14"/>
          <p:cNvSpPr txBox="1">
            <a:spLocks noChangeArrowheads="1"/>
          </p:cNvSpPr>
          <p:nvPr/>
        </p:nvSpPr>
        <p:spPr bwMode="auto">
          <a:xfrm>
            <a:off x="250825" y="1844675"/>
            <a:ext cx="1657350" cy="779463"/>
          </a:xfrm>
          <a:prstGeom prst="rect">
            <a:avLst/>
          </a:prstGeom>
          <a:solidFill>
            <a:schemeClr val="bg1"/>
          </a:solidFill>
          <a:ln w="9525">
            <a:noFill/>
            <a:miter lim="800000"/>
            <a:headEnd/>
            <a:tailEnd/>
          </a:ln>
        </p:spPr>
        <p:txBody>
          <a:bodyPr>
            <a:spAutoFit/>
          </a:bodyPr>
          <a:lstStyle/>
          <a:p>
            <a:pPr>
              <a:spcBef>
                <a:spcPct val="50000"/>
              </a:spcBef>
            </a:pPr>
            <a:r>
              <a:rPr lang="zh-CN" altLang="en-US">
                <a:latin typeface="Verdana" pitchFamily="34" charset="0"/>
              </a:rPr>
              <a:t>气冷式</a:t>
            </a:r>
          </a:p>
          <a:p>
            <a:pPr>
              <a:spcBef>
                <a:spcPct val="50000"/>
              </a:spcBef>
            </a:pPr>
            <a:r>
              <a:rPr lang="zh-CN" altLang="en-US">
                <a:latin typeface="Verdana" pitchFamily="34" charset="0"/>
              </a:rPr>
              <a:t>（</a:t>
            </a:r>
            <a:r>
              <a:rPr lang="en-US" altLang="zh-CN">
                <a:latin typeface="Verdana" pitchFamily="34" charset="0"/>
              </a:rPr>
              <a:t>30</a:t>
            </a:r>
            <a:r>
              <a:rPr lang="en-US" altLang="zh-CN"/>
              <a:t>’</a:t>
            </a:r>
            <a:r>
              <a:rPr lang="en-US" altLang="zh-CN">
                <a:latin typeface="Verdana" pitchFamily="34" charset="0"/>
              </a:rPr>
              <a:t>s</a:t>
            </a:r>
            <a:r>
              <a:rPr lang="zh-CN" altLang="en-US">
                <a:latin typeface="Verdana" pitchFamily="34" charset="0"/>
              </a:rPr>
              <a:t>）</a:t>
            </a:r>
          </a:p>
        </p:txBody>
      </p:sp>
      <p:grpSp>
        <p:nvGrpSpPr>
          <p:cNvPr id="15" name="Group 8"/>
          <p:cNvGrpSpPr>
            <a:grpSpLocks/>
          </p:cNvGrpSpPr>
          <p:nvPr/>
        </p:nvGrpSpPr>
        <p:grpSpPr bwMode="auto">
          <a:xfrm>
            <a:off x="5436096" y="381000"/>
            <a:ext cx="3415804" cy="2903984"/>
            <a:chOff x="2832" y="240"/>
            <a:chExt cx="2744" cy="2244"/>
          </a:xfrm>
        </p:grpSpPr>
        <p:pic>
          <p:nvPicPr>
            <p:cNvPr id="16" name="Picture 4" descr="p6"/>
            <p:cNvPicPr>
              <a:picLocks noChangeAspect="1" noChangeArrowheads="1"/>
            </p:cNvPicPr>
            <p:nvPr/>
          </p:nvPicPr>
          <p:blipFill>
            <a:blip r:embed="rId3" cstate="print"/>
            <a:srcRect/>
            <a:stretch>
              <a:fillRect/>
            </a:stretch>
          </p:blipFill>
          <p:spPr bwMode="auto">
            <a:xfrm>
              <a:off x="2832" y="240"/>
              <a:ext cx="2744" cy="2244"/>
            </a:xfrm>
            <a:prstGeom prst="rect">
              <a:avLst/>
            </a:prstGeom>
            <a:noFill/>
            <a:ln w="9525">
              <a:noFill/>
              <a:miter lim="800000"/>
              <a:headEnd/>
              <a:tailEnd/>
            </a:ln>
          </p:spPr>
        </p:pic>
        <p:sp>
          <p:nvSpPr>
            <p:cNvPr id="17" name="Text Box 5"/>
            <p:cNvSpPr txBox="1">
              <a:spLocks noChangeArrowheads="1"/>
            </p:cNvSpPr>
            <p:nvPr/>
          </p:nvSpPr>
          <p:spPr bwMode="auto">
            <a:xfrm>
              <a:off x="3264" y="1344"/>
              <a:ext cx="596" cy="250"/>
            </a:xfrm>
            <a:prstGeom prst="rect">
              <a:avLst/>
            </a:prstGeom>
            <a:noFill/>
            <a:ln w="9525">
              <a:noFill/>
              <a:miter lim="800000"/>
              <a:headEnd/>
              <a:tailEnd/>
            </a:ln>
          </p:spPr>
          <p:txBody>
            <a:bodyPr wrap="none">
              <a:spAutoFit/>
            </a:bodyPr>
            <a:lstStyle/>
            <a:p>
              <a:r>
                <a:rPr lang="zh-CN" altLang="en-US" sz="2000">
                  <a:ea typeface="幼圆" pitchFamily="49" charset="-122"/>
                </a:rPr>
                <a:t>蒸汽机</a:t>
              </a:r>
            </a:p>
          </p:txBody>
        </p:sp>
        <p:sp>
          <p:nvSpPr>
            <p:cNvPr id="18" name="Text Box 6"/>
            <p:cNvSpPr txBox="1">
              <a:spLocks noChangeArrowheads="1"/>
            </p:cNvSpPr>
            <p:nvPr/>
          </p:nvSpPr>
          <p:spPr bwMode="auto">
            <a:xfrm>
              <a:off x="4368" y="1536"/>
              <a:ext cx="1076" cy="250"/>
            </a:xfrm>
            <a:prstGeom prst="rect">
              <a:avLst/>
            </a:prstGeom>
            <a:noFill/>
            <a:ln w="9525">
              <a:noFill/>
              <a:miter lim="800000"/>
              <a:headEnd/>
              <a:tailEnd/>
            </a:ln>
          </p:spPr>
          <p:txBody>
            <a:bodyPr wrap="none">
              <a:spAutoFit/>
            </a:bodyPr>
            <a:lstStyle/>
            <a:p>
              <a:r>
                <a:rPr lang="zh-CN" altLang="en-US" sz="2000" dirty="0">
                  <a:ea typeface="幼圆" pitchFamily="49" charset="-122"/>
                </a:rPr>
                <a:t>水冷式发动机</a:t>
              </a:r>
            </a:p>
          </p:txBody>
        </p:sp>
        <p:sp>
          <p:nvSpPr>
            <p:cNvPr id="19" name="Text Box 7"/>
            <p:cNvSpPr txBox="1">
              <a:spLocks noChangeArrowheads="1"/>
            </p:cNvSpPr>
            <p:nvPr/>
          </p:nvSpPr>
          <p:spPr bwMode="auto">
            <a:xfrm>
              <a:off x="4320" y="624"/>
              <a:ext cx="756" cy="250"/>
            </a:xfrm>
            <a:prstGeom prst="rect">
              <a:avLst/>
            </a:prstGeom>
            <a:noFill/>
            <a:ln w="9525">
              <a:noFill/>
              <a:miter lim="800000"/>
              <a:headEnd/>
              <a:tailEnd/>
            </a:ln>
          </p:spPr>
          <p:txBody>
            <a:bodyPr wrap="none">
              <a:spAutoFit/>
            </a:bodyPr>
            <a:lstStyle/>
            <a:p>
              <a:r>
                <a:rPr lang="zh-CN" altLang="en-US" sz="2000">
                  <a:ea typeface="幼圆" pitchFamily="49" charset="-122"/>
                </a:rPr>
                <a:t>涡轮喷气</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6546" name="Rectangle 2"/>
          <p:cNvSpPr>
            <a:spLocks noChangeArrowheads="1"/>
          </p:cNvSpPr>
          <p:nvPr/>
        </p:nvSpPr>
        <p:spPr bwMode="auto">
          <a:xfrm>
            <a:off x="762000" y="1752600"/>
            <a:ext cx="3313113" cy="1311275"/>
          </a:xfrm>
          <a:prstGeom prst="rect">
            <a:avLst/>
          </a:prstGeom>
          <a:noFill/>
          <a:ln w="9525">
            <a:noFill/>
            <a:miter lim="800000"/>
            <a:headEnd/>
            <a:tailEnd/>
          </a:ln>
        </p:spPr>
        <p:txBody>
          <a:bodyPr anchor="ctr">
            <a:spAutoFit/>
          </a:bodyPr>
          <a:lstStyle/>
          <a:p>
            <a:r>
              <a:rPr lang="en-US" altLang="zh-CN" sz="2000" dirty="0">
                <a:latin typeface="幼圆" pitchFamily="49" charset="-122"/>
                <a:ea typeface="幼圆" pitchFamily="49" charset="-122"/>
              </a:rPr>
              <a:t>718</a:t>
            </a:r>
            <a:r>
              <a:rPr lang="zh-CN" altLang="en-US" sz="2000" dirty="0">
                <a:latin typeface="幼圆" pitchFamily="49" charset="-122"/>
                <a:ea typeface="幼圆" pitchFamily="49" charset="-122"/>
              </a:rPr>
              <a:t>合金</a:t>
            </a:r>
            <a:r>
              <a:rPr lang="en-US" altLang="zh-CN" sz="2000" dirty="0">
                <a:ea typeface="幼圆" pitchFamily="49" charset="-122"/>
              </a:rPr>
              <a:t>——</a:t>
            </a:r>
            <a:r>
              <a:rPr lang="zh-CN" altLang="en-US" sz="2000" dirty="0">
                <a:latin typeface="幼圆" pitchFamily="49" charset="-122"/>
                <a:ea typeface="幼圆" pitchFamily="49" charset="-122"/>
              </a:rPr>
              <a:t>一种掺</a:t>
            </a:r>
            <a:r>
              <a:rPr lang="zh-CN" altLang="en-US" sz="2000" dirty="0" smtClean="0">
                <a:latin typeface="幼圆" pitchFamily="49" charset="-122"/>
                <a:ea typeface="幼圆" pitchFamily="49" charset="-122"/>
              </a:rPr>
              <a:t>镍合金，</a:t>
            </a:r>
            <a:r>
              <a:rPr lang="zh-CN" altLang="en-US" sz="2000" dirty="0">
                <a:latin typeface="幼圆" pitchFamily="49" charset="-122"/>
                <a:ea typeface="幼圆" pitchFamily="49" charset="-122"/>
              </a:rPr>
              <a:t>由</a:t>
            </a:r>
            <a:r>
              <a:rPr lang="en-US" altLang="zh-CN" sz="2000" dirty="0">
                <a:latin typeface="幼圆" pitchFamily="49" charset="-122"/>
                <a:ea typeface="幼圆" pitchFamily="49" charset="-122"/>
              </a:rPr>
              <a:t>Icon</a:t>
            </a:r>
            <a:r>
              <a:rPr lang="zh-CN" altLang="en-US" sz="2000" dirty="0">
                <a:latin typeface="幼圆" pitchFamily="49" charset="-122"/>
                <a:ea typeface="幼圆" pitchFamily="49" charset="-122"/>
              </a:rPr>
              <a:t>国际公司于</a:t>
            </a:r>
            <a:r>
              <a:rPr lang="en-US" altLang="zh-CN" sz="2000" dirty="0">
                <a:latin typeface="幼圆" pitchFamily="49" charset="-122"/>
                <a:ea typeface="幼圆" pitchFamily="49" charset="-122"/>
              </a:rPr>
              <a:t>30</a:t>
            </a:r>
            <a:r>
              <a:rPr lang="zh-CN" altLang="en-US" sz="2000" dirty="0">
                <a:latin typeface="幼圆" pitchFamily="49" charset="-122"/>
                <a:ea typeface="幼圆" pitchFamily="49" charset="-122"/>
              </a:rPr>
              <a:t>年前开发。广泛地用于飞机发动机压缩机和涡轮部件等。</a:t>
            </a:r>
          </a:p>
        </p:txBody>
      </p:sp>
      <p:pic>
        <p:nvPicPr>
          <p:cNvPr id="236547" name="Picture 3" descr="air"/>
          <p:cNvPicPr>
            <a:picLocks noChangeAspect="1" noChangeArrowheads="1"/>
          </p:cNvPicPr>
          <p:nvPr/>
        </p:nvPicPr>
        <p:blipFill>
          <a:blip r:embed="rId2" cstate="print"/>
          <a:srcRect/>
          <a:stretch>
            <a:fillRect/>
          </a:stretch>
        </p:blipFill>
        <p:spPr bwMode="auto">
          <a:xfrm>
            <a:off x="4284663" y="1268413"/>
            <a:ext cx="4614862" cy="4824412"/>
          </a:xfrm>
          <a:prstGeom prst="rect">
            <a:avLst/>
          </a:prstGeom>
          <a:noFill/>
          <a:ln w="9525">
            <a:noFill/>
            <a:miter lim="800000"/>
            <a:headEnd/>
            <a:tailEnd/>
          </a:ln>
        </p:spPr>
      </p:pic>
      <p:sp>
        <p:nvSpPr>
          <p:cNvPr id="49156" name="Rectangle 4"/>
          <p:cNvSpPr>
            <a:spLocks noGrp="1" noChangeArrowheads="1"/>
          </p:cNvSpPr>
          <p:nvPr>
            <p:ph type="title" idx="4294967295"/>
          </p:nvPr>
        </p:nvSpPr>
        <p:spPr bwMode="auto">
          <a:xfrm>
            <a:off x="685800" y="457200"/>
            <a:ext cx="7772400" cy="685800"/>
          </a:xfrm>
          <a:prstGeom prst="rect">
            <a:avLst/>
          </a:prstGeom>
          <a:solidFill>
            <a:srgbClr val="FFFFFF"/>
          </a:solidFill>
          <a:ln>
            <a:miter lim="800000"/>
            <a:headEnd/>
            <a:tailEnd/>
          </a:ln>
        </p:spPr>
        <p:txBody>
          <a:bodyPr/>
          <a:lstStyle/>
          <a:p>
            <a:pPr algn="l" eaLnBrk="1" hangingPunct="1"/>
            <a:r>
              <a:rPr lang="zh-CN" altLang="en-US" sz="2800" b="1" dirty="0" smtClean="0">
                <a:ea typeface="幼圆" pitchFamily="49" charset="-122"/>
              </a:rPr>
              <a:t>高温合金</a:t>
            </a:r>
            <a:r>
              <a:rPr lang="en-US" altLang="zh-CN" sz="2800" b="1" dirty="0" smtClean="0">
                <a:ea typeface="幼圆" pitchFamily="49" charset="-122"/>
              </a:rPr>
              <a:t>——</a:t>
            </a:r>
            <a:r>
              <a:rPr lang="zh-CN" altLang="en-US" sz="2800" b="1" dirty="0" smtClean="0">
                <a:ea typeface="幼圆" pitchFamily="49" charset="-122"/>
              </a:rPr>
              <a:t>航空发动机</a:t>
            </a:r>
          </a:p>
        </p:txBody>
      </p:sp>
      <p:sp>
        <p:nvSpPr>
          <p:cNvPr id="236549" name="Rectangle 5"/>
          <p:cNvSpPr>
            <a:spLocks noChangeArrowheads="1"/>
          </p:cNvSpPr>
          <p:nvPr/>
        </p:nvSpPr>
        <p:spPr bwMode="auto">
          <a:xfrm>
            <a:off x="685800" y="4800600"/>
            <a:ext cx="3384550" cy="1190625"/>
          </a:xfrm>
          <a:prstGeom prst="rect">
            <a:avLst/>
          </a:prstGeom>
          <a:noFill/>
          <a:ln w="9525" algn="ctr">
            <a:noFill/>
            <a:miter lim="800000"/>
            <a:headEnd/>
            <a:tailEnd/>
          </a:ln>
        </p:spPr>
        <p:txBody>
          <a:bodyPr>
            <a:spAutoFit/>
          </a:bodyPr>
          <a:lstStyle/>
          <a:p>
            <a:r>
              <a:rPr lang="zh-CN" altLang="en-US">
                <a:latin typeface="幼圆" pitchFamily="49" charset="-122"/>
                <a:ea typeface="幼圆" pitchFamily="49" charset="-122"/>
              </a:rPr>
              <a:t>图示为</a:t>
            </a:r>
            <a:r>
              <a:rPr lang="en-US" altLang="zh-CN">
                <a:latin typeface="幼圆" pitchFamily="49" charset="-122"/>
                <a:ea typeface="幼圆" pitchFamily="49" charset="-122"/>
              </a:rPr>
              <a:t>GE 90-92B </a:t>
            </a:r>
            <a:r>
              <a:rPr lang="zh-CN" altLang="en-US">
                <a:latin typeface="幼圆" pitchFamily="49" charset="-122"/>
                <a:ea typeface="幼圆" pitchFamily="49" charset="-122"/>
              </a:rPr>
              <a:t>发动机在车间起重机上接受最后的检查。这种发动即将装备在新型的波音</a:t>
            </a:r>
            <a:r>
              <a:rPr lang="en-US" altLang="zh-CN">
                <a:latin typeface="幼圆" pitchFamily="49" charset="-122"/>
                <a:ea typeface="幼圆" pitchFamily="49" charset="-122"/>
              </a:rPr>
              <a:t>777</a:t>
            </a:r>
            <a:r>
              <a:rPr lang="zh-CN" altLang="en-US">
                <a:latin typeface="幼圆" pitchFamily="49" charset="-122"/>
                <a:ea typeface="幼圆" pitchFamily="49" charset="-122"/>
              </a:rPr>
              <a:t>客机上。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6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654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236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autoUpdateAnimBg="0"/>
      <p:bldP spid="23654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37601" name="Group 33"/>
          <p:cNvGraphicFramePr>
            <a:graphicFrameLocks noGrp="1"/>
          </p:cNvGraphicFramePr>
          <p:nvPr/>
        </p:nvGraphicFramePr>
        <p:xfrm>
          <a:off x="395288" y="908050"/>
          <a:ext cx="8353425" cy="5686426"/>
        </p:xfrm>
        <a:graphic>
          <a:graphicData uri="http://schemas.openxmlformats.org/drawingml/2006/table">
            <a:tbl>
              <a:tblPr/>
              <a:tblGrid>
                <a:gridCol w="4298950"/>
                <a:gridCol w="1295400"/>
                <a:gridCol w="1462087"/>
                <a:gridCol w="1296988"/>
              </a:tblGrid>
              <a:tr h="374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幼圆" pitchFamily="49" charset="-122"/>
                          <a:ea typeface="幼圆" pitchFamily="49" charset="-122"/>
                        </a:rPr>
                        <a:t>实例</a:t>
                      </a:r>
                      <a:endParaRPr kumimoji="0" lang="zh-CN" altLang="en-US" sz="2200" b="0" i="0" u="none" strike="noStrike" cap="none" normalizeH="0" baseline="0" smtClean="0">
                        <a:ln>
                          <a:noFill/>
                        </a:ln>
                        <a:solidFill>
                          <a:schemeClr val="tx1"/>
                        </a:solidFill>
                        <a:effectLst/>
                        <a:latin typeface="幼圆" pitchFamily="49" charset="-122"/>
                        <a:ea typeface="幼圆"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幼圆" pitchFamily="49" charset="-122"/>
                          <a:ea typeface="幼圆" pitchFamily="49" charset="-122"/>
                        </a:rPr>
                        <a:t>材料</a:t>
                      </a:r>
                      <a:endParaRPr kumimoji="0" lang="zh-CN" altLang="en-US" sz="2200" b="0" i="0" u="none" strike="noStrike" cap="none" normalizeH="0" baseline="0" smtClean="0">
                        <a:ln>
                          <a:noFill/>
                        </a:ln>
                        <a:solidFill>
                          <a:schemeClr val="tx1"/>
                        </a:solidFill>
                        <a:effectLst/>
                        <a:latin typeface="幼圆" pitchFamily="49" charset="-122"/>
                        <a:ea typeface="幼圆"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幼圆" pitchFamily="49" charset="-122"/>
                          <a:ea typeface="幼圆" pitchFamily="49" charset="-122"/>
                        </a:rPr>
                        <a:t>强度范围</a:t>
                      </a:r>
                      <a:r>
                        <a:rPr kumimoji="0" lang="zh-CN" altLang="en-US" sz="2200" b="1" i="0" u="none" strike="noStrike" cap="none" normalizeH="0" baseline="0" smtClean="0">
                          <a:ln>
                            <a:noFill/>
                          </a:ln>
                          <a:solidFill>
                            <a:schemeClr val="tx1"/>
                          </a:solidFill>
                          <a:effectLst/>
                          <a:latin typeface="Arial"/>
                          <a:ea typeface="幼圆" pitchFamily="49" charset="-122"/>
                        </a:rPr>
                        <a:t> </a:t>
                      </a:r>
                      <a:r>
                        <a:rPr kumimoji="0" lang="zh-CN" altLang="en-US" sz="2200" b="1" i="0" u="none" strike="noStrike" cap="none" normalizeH="0" baseline="0" smtClean="0">
                          <a:ln>
                            <a:noFill/>
                          </a:ln>
                          <a:solidFill>
                            <a:schemeClr val="tx1"/>
                          </a:solidFill>
                          <a:effectLst/>
                          <a:latin typeface="幼圆" pitchFamily="49" charset="-122"/>
                          <a:ea typeface="幼圆" pitchFamily="49"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chemeClr val="tx1"/>
                          </a:solidFill>
                          <a:effectLst/>
                          <a:latin typeface="幼圆" pitchFamily="49" charset="-122"/>
                          <a:ea typeface="幼圆" pitchFamily="49" charset="-122"/>
                        </a:rPr>
                        <a:t>MPa</a:t>
                      </a:r>
                      <a:endParaRPr kumimoji="0" lang="en-US" altLang="zh-CN" sz="2200" b="0" i="0" u="none" strike="noStrike" cap="none" normalizeH="0" baseline="0" smtClean="0">
                        <a:ln>
                          <a:noFill/>
                        </a:ln>
                        <a:solidFill>
                          <a:schemeClr val="tx1"/>
                        </a:solidFill>
                        <a:effectLst/>
                        <a:latin typeface="幼圆" pitchFamily="49" charset="-122"/>
                        <a:ea typeface="幼圆"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幼圆" pitchFamily="49" charset="-122"/>
                          <a:ea typeface="幼圆" pitchFamily="49" charset="-122"/>
                        </a:rPr>
                        <a:t>比强度</a:t>
                      </a:r>
                      <a:r>
                        <a:rPr kumimoji="0" lang="zh-CN" altLang="en-US" sz="2200" b="1" i="0" u="none" strike="noStrike" cap="none" normalizeH="0" baseline="0" smtClean="0">
                          <a:ln>
                            <a:noFill/>
                          </a:ln>
                          <a:solidFill>
                            <a:schemeClr val="tx1"/>
                          </a:solidFill>
                          <a:effectLst/>
                          <a:latin typeface="Arial"/>
                          <a:ea typeface="幼圆" pitchFamily="49" charset="-122"/>
                        </a:rPr>
                        <a:t>  </a:t>
                      </a:r>
                      <a:r>
                        <a:rPr kumimoji="0" lang="zh-CN" altLang="en-US" sz="2200" b="1" i="0" u="none" strike="noStrike" cap="none" normalizeH="0" baseline="0" smtClean="0">
                          <a:ln>
                            <a:noFill/>
                          </a:ln>
                          <a:solidFill>
                            <a:schemeClr val="tx1"/>
                          </a:solidFill>
                          <a:effectLst/>
                          <a:latin typeface="幼圆" pitchFamily="49" charset="-122"/>
                          <a:ea typeface="幼圆" pitchFamily="49"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chemeClr val="tx1"/>
                          </a:solidFill>
                          <a:effectLst/>
                          <a:latin typeface="幼圆" pitchFamily="49" charset="-122"/>
                          <a:ea typeface="幼圆" pitchFamily="49" charset="-122"/>
                        </a:rPr>
                        <a:t>MPa</a:t>
                      </a:r>
                      <a:endParaRPr kumimoji="0" lang="en-US" altLang="zh-CN" sz="2200" b="0" i="0" u="none" strike="noStrike" cap="none" normalizeH="0" baseline="0" smtClean="0">
                        <a:ln>
                          <a:noFill/>
                        </a:ln>
                        <a:solidFill>
                          <a:schemeClr val="tx1"/>
                        </a:solidFill>
                        <a:effectLst/>
                        <a:latin typeface="幼圆" pitchFamily="49" charset="-122"/>
                        <a:ea typeface="幼圆"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5605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chemeClr val="tx1"/>
                          </a:solidFill>
                          <a:effectLst/>
                          <a:latin typeface="幼圆" pitchFamily="49" charset="-122"/>
                          <a:ea typeface="幼圆" pitchFamily="49" charset="-122"/>
                        </a:rPr>
                        <a:t>  </a:t>
                      </a:r>
                      <a:r>
                        <a:rPr kumimoji="0" lang="en-US" altLang="zh-CN" sz="2200" b="1" i="0" u="none" strike="noStrike" cap="none" normalizeH="0" baseline="0" smtClean="0">
                          <a:ln>
                            <a:noFill/>
                          </a:ln>
                          <a:solidFill>
                            <a:schemeClr val="tx1"/>
                          </a:solidFill>
                          <a:effectLst/>
                          <a:latin typeface="Arial"/>
                          <a:ea typeface="幼圆" pitchFamily="49" charset="-122"/>
                        </a:rPr>
                        <a:t>                                  </a:t>
                      </a:r>
                      <a:endParaRPr kumimoji="0" lang="en-US" altLang="zh-CN" sz="2200" b="0" i="0" u="none" strike="noStrike" cap="none" normalizeH="0" baseline="0" smtClean="0">
                        <a:ln>
                          <a:noFill/>
                        </a:ln>
                        <a:solidFill>
                          <a:schemeClr val="tx1"/>
                        </a:solidFill>
                        <a:effectLst/>
                        <a:latin typeface="幼圆" pitchFamily="49" charset="-122"/>
                        <a:ea typeface="幼圆"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幼圆" pitchFamily="49" charset="-122"/>
                          <a:ea typeface="幼圆" pitchFamily="49" charset="-122"/>
                        </a:rPr>
                        <a:t>压气机叶片</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cap="none" normalizeH="0" baseline="0" smtClean="0">
                          <a:ln>
                            <a:noFill/>
                          </a:ln>
                          <a:solidFill>
                            <a:schemeClr val="tx1"/>
                          </a:solidFill>
                          <a:effectLst/>
                          <a:latin typeface="幼圆" pitchFamily="49" charset="-122"/>
                          <a:ea typeface="幼圆" pitchFamily="49" charset="-122"/>
                        </a:rPr>
                        <a:t>铝合金</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150-450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55</a:t>
                      </a:r>
                      <a:r>
                        <a:rPr kumimoji="0" lang="zh-CN" altLang="en-US" sz="2200" b="0" i="0" u="none" strike="noStrike" cap="none" normalizeH="0" baseline="0" smtClean="0">
                          <a:ln>
                            <a:noFill/>
                          </a:ln>
                          <a:solidFill>
                            <a:schemeClr val="tx1"/>
                          </a:solidFill>
                          <a:effectLst/>
                          <a:latin typeface="幼圆" pitchFamily="49" charset="-122"/>
                          <a:ea typeface="幼圆" pitchFamily="49" charset="-122"/>
                        </a:rPr>
                        <a:t>－</a:t>
                      </a: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160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5605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chemeClr val="tx1"/>
                          </a:solidFill>
                          <a:effectLst/>
                          <a:latin typeface="幼圆" pitchFamily="49" charset="-122"/>
                          <a:ea typeface="幼圆" pitchFamily="49" charset="-122"/>
                        </a:rPr>
                        <a:t>  </a:t>
                      </a:r>
                      <a:r>
                        <a:rPr kumimoji="0" lang="en-US" altLang="zh-CN" sz="2200" b="1" i="0" u="none" strike="noStrike" cap="none" normalizeH="0" baseline="0" smtClean="0">
                          <a:ln>
                            <a:noFill/>
                          </a:ln>
                          <a:solidFill>
                            <a:schemeClr val="tx1"/>
                          </a:solidFill>
                          <a:effectLst/>
                          <a:latin typeface="Arial"/>
                          <a:ea typeface="幼圆" pitchFamily="49" charset="-122"/>
                        </a:rPr>
                        <a:t>                               </a:t>
                      </a:r>
                      <a:endParaRPr kumimoji="0" lang="en-US" altLang="zh-CN" sz="2200" b="0" i="0" u="none" strike="noStrike" cap="none" normalizeH="0" baseline="0" smtClean="0">
                        <a:ln>
                          <a:noFill/>
                        </a:ln>
                        <a:solidFill>
                          <a:schemeClr val="tx1"/>
                        </a:solidFill>
                        <a:effectLst/>
                        <a:latin typeface="幼圆" pitchFamily="49" charset="-122"/>
                        <a:ea typeface="幼圆"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幼圆" pitchFamily="49" charset="-122"/>
                          <a:ea typeface="幼圆" pitchFamily="49" charset="-122"/>
                        </a:rPr>
                        <a:t>压气机机匣</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cap="none" normalizeH="0" baseline="0" smtClean="0">
                          <a:ln>
                            <a:noFill/>
                          </a:ln>
                          <a:solidFill>
                            <a:schemeClr val="tx1"/>
                          </a:solidFill>
                          <a:effectLst/>
                          <a:latin typeface="幼圆" pitchFamily="49" charset="-122"/>
                          <a:ea typeface="幼圆" pitchFamily="49" charset="-122"/>
                        </a:rPr>
                        <a:t>钛合金</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350-1100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80</a:t>
                      </a:r>
                      <a:r>
                        <a:rPr kumimoji="0" lang="zh-CN" altLang="en-US" sz="2200" b="0" i="0" u="none" strike="noStrike" cap="none" normalizeH="0" baseline="0" smtClean="0">
                          <a:ln>
                            <a:noFill/>
                          </a:ln>
                          <a:solidFill>
                            <a:schemeClr val="tx1"/>
                          </a:solidFill>
                          <a:effectLst/>
                          <a:latin typeface="幼圆" pitchFamily="49" charset="-122"/>
                          <a:ea typeface="幼圆" pitchFamily="49" charset="-122"/>
                        </a:rPr>
                        <a:t>－</a:t>
                      </a: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245</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80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chemeClr val="tx1"/>
                          </a:solidFill>
                          <a:effectLst/>
                          <a:latin typeface="幼圆" pitchFamily="49" charset="-122"/>
                          <a:ea typeface="幼圆" pitchFamily="49" charset="-122"/>
                        </a:rPr>
                        <a:t>  </a:t>
                      </a:r>
                      <a:r>
                        <a:rPr kumimoji="0" lang="en-US" altLang="zh-CN" sz="2200" b="1" i="0" u="none" strike="noStrike" cap="none" normalizeH="0" baseline="0" smtClean="0">
                          <a:ln>
                            <a:noFill/>
                          </a:ln>
                          <a:solidFill>
                            <a:schemeClr val="tx1"/>
                          </a:solidFill>
                          <a:effectLst/>
                          <a:latin typeface="Arial"/>
                          <a:ea typeface="幼圆" pitchFamily="49" charset="-122"/>
                        </a:rPr>
                        <a:t>                           </a:t>
                      </a:r>
                      <a:endParaRPr kumimoji="0" lang="en-US" altLang="zh-CN" sz="2200" b="0" i="0" u="none" strike="noStrike" cap="none" normalizeH="0" baseline="0" smtClean="0">
                        <a:ln>
                          <a:noFill/>
                        </a:ln>
                        <a:solidFill>
                          <a:schemeClr val="tx1"/>
                        </a:solidFill>
                        <a:effectLst/>
                        <a:latin typeface="幼圆" pitchFamily="49" charset="-122"/>
                        <a:ea typeface="幼圆"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chemeClr val="tx1"/>
                          </a:solidFill>
                          <a:effectLst/>
                          <a:latin typeface="幼圆" pitchFamily="49" charset="-122"/>
                          <a:ea typeface="幼圆" pitchFamily="49" charset="-122"/>
                        </a:rPr>
                        <a:t>飞机尾翼</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cap="none" normalizeH="0" baseline="0" smtClean="0">
                          <a:ln>
                            <a:noFill/>
                          </a:ln>
                          <a:solidFill>
                            <a:schemeClr val="tx1"/>
                          </a:solidFill>
                          <a:effectLst/>
                          <a:latin typeface="幼圆" pitchFamily="49" charset="-122"/>
                          <a:ea typeface="幼圆" pitchFamily="49" charset="-122"/>
                        </a:rPr>
                        <a:t>碳纤维复合材料</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1000</a:t>
                      </a:r>
                      <a:r>
                        <a:rPr kumimoji="0" lang="zh-CN" altLang="en-US" sz="2200" b="0" i="0" u="none" strike="noStrike" cap="none" normalizeH="0" baseline="0" smtClean="0">
                          <a:ln>
                            <a:noFill/>
                          </a:ln>
                          <a:solidFill>
                            <a:schemeClr val="tx1"/>
                          </a:solidFill>
                          <a:effectLst/>
                          <a:latin typeface="幼圆" pitchFamily="49" charset="-122"/>
                          <a:ea typeface="幼圆" pitchFamily="49" charset="-122"/>
                        </a:rPr>
                        <a:t>－</a:t>
                      </a: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1200</a:t>
                      </a:r>
                      <a:r>
                        <a:rPr kumimoji="0" lang="zh-CN" altLang="en-US" sz="2200" b="0" i="0" u="none" strike="noStrike" cap="none" normalizeH="0" baseline="0" smtClean="0">
                          <a:ln>
                            <a:noFill/>
                          </a:ln>
                          <a:solidFill>
                            <a:schemeClr val="tx1"/>
                          </a:solidFill>
                          <a:effectLst/>
                          <a:latin typeface="幼圆" pitchFamily="49" charset="-122"/>
                          <a:ea typeface="幼圆" pitchFamily="49" charset="-122"/>
                        </a:rPr>
                        <a:t>（顺纤维方向）</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625</a:t>
                      </a:r>
                      <a:r>
                        <a:rPr kumimoji="0" lang="zh-CN" altLang="en-US" sz="2200" b="0" i="0" u="none" strike="noStrike" cap="none" normalizeH="0" baseline="0" smtClean="0">
                          <a:ln>
                            <a:noFill/>
                          </a:ln>
                          <a:solidFill>
                            <a:schemeClr val="tx1"/>
                          </a:solidFill>
                          <a:effectLst/>
                          <a:latin typeface="幼圆" pitchFamily="49" charset="-122"/>
                          <a:ea typeface="幼圆" pitchFamily="49" charset="-122"/>
                        </a:rPr>
                        <a:t>－</a:t>
                      </a:r>
                      <a:r>
                        <a:rPr kumimoji="0" lang="en-US" altLang="zh-CN" sz="2200" b="0" i="0" u="none" strike="noStrike" cap="none" normalizeH="0" baseline="0" smtClean="0">
                          <a:ln>
                            <a:noFill/>
                          </a:ln>
                          <a:solidFill>
                            <a:schemeClr val="tx1"/>
                          </a:solidFill>
                          <a:effectLst/>
                          <a:latin typeface="幼圆" pitchFamily="49" charset="-122"/>
                          <a:ea typeface="幼圆" pitchFamily="49" charset="-122"/>
                        </a:rPr>
                        <a:t>750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37597" name="Picture 29" descr="image009"/>
          <p:cNvPicPr>
            <a:picLocks noChangeAspect="1" noChangeArrowheads="1"/>
          </p:cNvPicPr>
          <p:nvPr/>
        </p:nvPicPr>
        <p:blipFill>
          <a:blip r:embed="rId2" cstate="print"/>
          <a:srcRect/>
          <a:stretch>
            <a:fillRect/>
          </a:stretch>
        </p:blipFill>
        <p:spPr bwMode="auto">
          <a:xfrm>
            <a:off x="2195513" y="1700213"/>
            <a:ext cx="2232025" cy="1462087"/>
          </a:xfrm>
          <a:prstGeom prst="rect">
            <a:avLst/>
          </a:prstGeom>
          <a:noFill/>
          <a:ln w="9525">
            <a:noFill/>
            <a:miter lim="800000"/>
            <a:headEnd/>
            <a:tailEnd/>
          </a:ln>
        </p:spPr>
      </p:pic>
      <p:pic>
        <p:nvPicPr>
          <p:cNvPr id="237598" name="Picture 30" descr="image010"/>
          <p:cNvPicPr>
            <a:picLocks noChangeAspect="1" noChangeArrowheads="1"/>
          </p:cNvPicPr>
          <p:nvPr/>
        </p:nvPicPr>
        <p:blipFill>
          <a:blip r:embed="rId3" cstate="print"/>
          <a:srcRect/>
          <a:stretch>
            <a:fillRect/>
          </a:stretch>
        </p:blipFill>
        <p:spPr bwMode="auto">
          <a:xfrm>
            <a:off x="2339975" y="3213100"/>
            <a:ext cx="2089150" cy="1509713"/>
          </a:xfrm>
          <a:prstGeom prst="rect">
            <a:avLst/>
          </a:prstGeom>
          <a:noFill/>
          <a:ln w="9525">
            <a:noFill/>
            <a:miter lim="800000"/>
            <a:headEnd/>
            <a:tailEnd/>
          </a:ln>
        </p:spPr>
      </p:pic>
      <p:pic>
        <p:nvPicPr>
          <p:cNvPr id="237599" name="Picture 31" descr="image012"/>
          <p:cNvPicPr>
            <a:picLocks noChangeAspect="1" noChangeArrowheads="1"/>
          </p:cNvPicPr>
          <p:nvPr/>
        </p:nvPicPr>
        <p:blipFill>
          <a:blip r:embed="rId4" cstate="print"/>
          <a:srcRect/>
          <a:stretch>
            <a:fillRect/>
          </a:stretch>
        </p:blipFill>
        <p:spPr bwMode="auto">
          <a:xfrm>
            <a:off x="2700338" y="4797425"/>
            <a:ext cx="1708150" cy="1727200"/>
          </a:xfrm>
          <a:prstGeom prst="rect">
            <a:avLst/>
          </a:prstGeom>
          <a:noFill/>
          <a:ln w="9525">
            <a:noFill/>
            <a:miter lim="800000"/>
            <a:headEnd/>
            <a:tailEnd/>
          </a:ln>
        </p:spPr>
      </p:pic>
      <p:sp>
        <p:nvSpPr>
          <p:cNvPr id="50208" name="Rectangle 32"/>
          <p:cNvSpPr>
            <a:spLocks noChangeArrowheads="1"/>
          </p:cNvSpPr>
          <p:nvPr/>
        </p:nvSpPr>
        <p:spPr bwMode="auto">
          <a:xfrm>
            <a:off x="457200" y="304800"/>
            <a:ext cx="2746375" cy="519113"/>
          </a:xfrm>
          <a:prstGeom prst="rect">
            <a:avLst/>
          </a:prstGeom>
          <a:noFill/>
          <a:ln w="9525" algn="ctr">
            <a:noFill/>
            <a:miter lim="800000"/>
            <a:headEnd/>
            <a:tailEnd/>
          </a:ln>
        </p:spPr>
        <p:txBody>
          <a:bodyPr>
            <a:spAutoFit/>
          </a:bodyPr>
          <a:lstStyle/>
          <a:p>
            <a:pPr>
              <a:spcBef>
                <a:spcPct val="50000"/>
              </a:spcBef>
            </a:pPr>
            <a:r>
              <a:rPr lang="zh-CN" altLang="en-US" sz="2800" b="1">
                <a:latin typeface="Verdana" pitchFamily="34" charset="0"/>
                <a:ea typeface="幼圆" pitchFamily="49" charset="-122"/>
              </a:rPr>
              <a:t>轻质材料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76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75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37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37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hlinkClick r:id="" action="ppaction://noaction" highlightClick="1"/>
          </p:cNvPr>
          <p:cNvSpPr>
            <a:spLocks noChangeArrowheads="1"/>
          </p:cNvSpPr>
          <p:nvPr/>
        </p:nvSpPr>
        <p:spPr bwMode="auto">
          <a:xfrm>
            <a:off x="535632" y="1700808"/>
            <a:ext cx="7924800" cy="3693319"/>
          </a:xfrm>
          <a:prstGeom prst="rect">
            <a:avLst/>
          </a:prstGeom>
          <a:noFill/>
          <a:ln w="9525">
            <a:noFill/>
            <a:miter lim="800000"/>
            <a:headEnd/>
            <a:tailEnd/>
          </a:ln>
        </p:spPr>
        <p:txBody>
          <a:bodyPr wrap="square">
            <a:spAutoFit/>
          </a:bodyPr>
          <a:lstStyle/>
          <a:p>
            <a:pPr>
              <a:lnSpc>
                <a:spcPct val="140000"/>
              </a:lnSpc>
              <a:spcBef>
                <a:spcPct val="20000"/>
              </a:spcBef>
              <a:buClr>
                <a:schemeClr val="accent2"/>
              </a:buClr>
              <a:buFont typeface="Wingdings" pitchFamily="2" charset="2"/>
              <a:buChar char="o"/>
            </a:pPr>
            <a:r>
              <a:rPr lang="zh-CN" altLang="en-US" sz="3000" b="1" dirty="0">
                <a:solidFill>
                  <a:schemeClr val="accent2"/>
                </a:solidFill>
                <a:latin typeface="Verdana" pitchFamily="34" charset="0"/>
                <a:ea typeface="幼圆" pitchFamily="49" charset="-122"/>
              </a:rPr>
              <a:t>什么是材料</a:t>
            </a:r>
            <a:r>
              <a:rPr lang="zh-CN" altLang="en-US" sz="3000" b="1" dirty="0" smtClean="0">
                <a:solidFill>
                  <a:schemeClr val="accent2"/>
                </a:solidFill>
                <a:latin typeface="Verdana" pitchFamily="34" charset="0"/>
                <a:ea typeface="幼圆" pitchFamily="49" charset="-122"/>
              </a:rPr>
              <a:t>？</a:t>
            </a:r>
            <a:endParaRPr lang="en-US" altLang="zh-CN" sz="3000" b="1" dirty="0" smtClean="0">
              <a:solidFill>
                <a:schemeClr val="accent2"/>
              </a:solidFill>
              <a:latin typeface="Verdana" pitchFamily="34" charset="0"/>
              <a:ea typeface="幼圆" pitchFamily="49" charset="-122"/>
            </a:endParaRPr>
          </a:p>
          <a:p>
            <a:pPr>
              <a:lnSpc>
                <a:spcPct val="140000"/>
              </a:lnSpc>
              <a:spcBef>
                <a:spcPct val="20000"/>
              </a:spcBef>
              <a:buClr>
                <a:schemeClr val="accent2"/>
              </a:buClr>
              <a:buFont typeface="Wingdings" pitchFamily="2" charset="2"/>
              <a:buChar char="o"/>
            </a:pPr>
            <a:r>
              <a:rPr lang="zh-CN" altLang="en-US" sz="3000" b="1" dirty="0" smtClean="0">
                <a:solidFill>
                  <a:schemeClr val="accent2"/>
                </a:solidFill>
                <a:latin typeface="Verdana" pitchFamily="34" charset="0"/>
                <a:ea typeface="幼圆" pitchFamily="49" charset="-122"/>
              </a:rPr>
              <a:t>材料有怎样的地位？</a:t>
            </a:r>
            <a:endParaRPr lang="en-US" altLang="zh-CN" sz="3000" b="1" dirty="0" smtClean="0">
              <a:solidFill>
                <a:schemeClr val="accent2"/>
              </a:solidFill>
              <a:latin typeface="Verdana" pitchFamily="34" charset="0"/>
              <a:ea typeface="幼圆" pitchFamily="49" charset="-122"/>
            </a:endParaRPr>
          </a:p>
          <a:p>
            <a:pPr>
              <a:lnSpc>
                <a:spcPct val="140000"/>
              </a:lnSpc>
              <a:spcBef>
                <a:spcPct val="20000"/>
              </a:spcBef>
              <a:buClr>
                <a:schemeClr val="accent2"/>
              </a:buClr>
              <a:buFont typeface="Wingdings" pitchFamily="2" charset="2"/>
              <a:buChar char="o"/>
            </a:pPr>
            <a:r>
              <a:rPr lang="zh-CN" altLang="en-US" sz="3000" b="1" dirty="0" smtClean="0">
                <a:solidFill>
                  <a:schemeClr val="accent2"/>
                </a:solidFill>
                <a:latin typeface="Verdana" pitchFamily="34" charset="0"/>
                <a:ea typeface="幼圆" pitchFamily="49" charset="-122"/>
              </a:rPr>
              <a:t>材料有什么样的明天？</a:t>
            </a:r>
            <a:endParaRPr lang="en-US" altLang="zh-CN" sz="3000" b="1" dirty="0" smtClean="0">
              <a:solidFill>
                <a:schemeClr val="accent2"/>
              </a:solidFill>
              <a:latin typeface="Verdana" pitchFamily="34" charset="0"/>
              <a:ea typeface="幼圆" pitchFamily="49" charset="-122"/>
            </a:endParaRPr>
          </a:p>
          <a:p>
            <a:pPr>
              <a:lnSpc>
                <a:spcPct val="140000"/>
              </a:lnSpc>
              <a:spcBef>
                <a:spcPct val="20000"/>
              </a:spcBef>
              <a:buClr>
                <a:schemeClr val="accent2"/>
              </a:buClr>
              <a:buFont typeface="Wingdings" pitchFamily="2" charset="2"/>
              <a:buChar char="o"/>
            </a:pPr>
            <a:r>
              <a:rPr lang="zh-CN" altLang="en-US" sz="3000" b="1" dirty="0" smtClean="0">
                <a:solidFill>
                  <a:schemeClr val="accent2"/>
                </a:solidFill>
                <a:latin typeface="Verdana" pitchFamily="34" charset="0"/>
                <a:ea typeface="幼圆" pitchFamily="49" charset="-122"/>
              </a:rPr>
              <a:t>材料的类别有哪些？</a:t>
            </a:r>
          </a:p>
          <a:p>
            <a:pPr>
              <a:lnSpc>
                <a:spcPct val="140000"/>
              </a:lnSpc>
              <a:spcBef>
                <a:spcPct val="20000"/>
              </a:spcBef>
              <a:buClr>
                <a:schemeClr val="accent2"/>
              </a:buClr>
              <a:buFont typeface="Wingdings" pitchFamily="2" charset="2"/>
              <a:buChar char="o"/>
            </a:pPr>
            <a:r>
              <a:rPr lang="zh-CN" altLang="en-US" sz="3000" b="1" dirty="0" smtClean="0">
                <a:solidFill>
                  <a:schemeClr val="accent2"/>
                </a:solidFill>
                <a:latin typeface="Verdana" pitchFamily="34" charset="0"/>
                <a:ea typeface="幼圆" pitchFamily="49" charset="-122"/>
              </a:rPr>
              <a:t>材料与工业（机械）工程的关系？</a:t>
            </a:r>
            <a:endParaRPr lang="en-US" altLang="zh-CN" sz="3000" b="1" dirty="0" smtClean="0">
              <a:solidFill>
                <a:schemeClr val="accent2"/>
              </a:solidFill>
              <a:latin typeface="Verdana" pitchFamily="34" charset="0"/>
              <a:ea typeface="幼圆" pitchFamily="49" charset="-122"/>
            </a:endParaRPr>
          </a:p>
        </p:txBody>
      </p:sp>
      <p:sp>
        <p:nvSpPr>
          <p:cNvPr id="9219" name="Rectangle 2"/>
          <p:cNvSpPr>
            <a:spLocks noGrp="1" noChangeArrowheads="1"/>
          </p:cNvSpPr>
          <p:nvPr>
            <p:ph type="title"/>
          </p:nvPr>
        </p:nvSpPr>
        <p:spPr bwMode="auto">
          <a:xfrm>
            <a:off x="467544" y="620688"/>
            <a:ext cx="8229600"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b="1" dirty="0" smtClean="0">
                <a:latin typeface="黑体" pitchFamily="2" charset="-122"/>
                <a:ea typeface="黑体" pitchFamily="2" charset="-122"/>
              </a:rPr>
              <a:t>问题</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image002"/>
          <p:cNvPicPr>
            <a:picLocks noChangeAspect="1" noChangeArrowheads="1"/>
          </p:cNvPicPr>
          <p:nvPr/>
        </p:nvPicPr>
        <p:blipFill>
          <a:blip r:embed="rId2" cstate="print"/>
          <a:srcRect/>
          <a:stretch>
            <a:fillRect/>
          </a:stretch>
        </p:blipFill>
        <p:spPr bwMode="auto">
          <a:xfrm>
            <a:off x="3562350" y="1700213"/>
            <a:ext cx="4897438" cy="4067175"/>
          </a:xfrm>
          <a:prstGeom prst="rect">
            <a:avLst/>
          </a:prstGeom>
          <a:noFill/>
          <a:ln w="9525">
            <a:noFill/>
            <a:miter lim="800000"/>
            <a:headEnd/>
            <a:tailEnd/>
          </a:ln>
        </p:spPr>
      </p:pic>
      <p:sp>
        <p:nvSpPr>
          <p:cNvPr id="51203" name="Rectangle 3"/>
          <p:cNvSpPr>
            <a:spLocks noChangeArrowheads="1"/>
          </p:cNvSpPr>
          <p:nvPr/>
        </p:nvSpPr>
        <p:spPr bwMode="auto">
          <a:xfrm>
            <a:off x="881063" y="1989138"/>
            <a:ext cx="2538412" cy="3444875"/>
          </a:xfrm>
          <a:prstGeom prst="rect">
            <a:avLst/>
          </a:prstGeom>
          <a:noFill/>
          <a:ln w="9525" algn="ctr">
            <a:noFill/>
            <a:miter lim="800000"/>
            <a:headEnd/>
            <a:tailEnd/>
          </a:ln>
        </p:spPr>
        <p:txBody>
          <a:bodyPr anchor="ctr">
            <a:spAutoFit/>
          </a:bodyPr>
          <a:lstStyle/>
          <a:p>
            <a:r>
              <a:rPr lang="en-US" altLang="zh-CN" sz="2000">
                <a:latin typeface="Verdana" pitchFamily="34" charset="0"/>
              </a:rPr>
              <a:t>      </a:t>
            </a:r>
            <a:r>
              <a:rPr lang="zh-CN" altLang="en-US" sz="2000">
                <a:latin typeface="Verdana" pitchFamily="34" charset="0"/>
              </a:rPr>
              <a:t>在美国卡拉维纳尔角航天基地待升空的（穿梭机）。它是人类高技术的结晶。它应用了成千上万种材料，特别是一些高技术的新型材料（本照片选自美国</a:t>
            </a:r>
            <a:r>
              <a:rPr lang="en-US" altLang="zh-CN" sz="2000">
                <a:latin typeface="Verdana" pitchFamily="34" charset="0"/>
              </a:rPr>
              <a:t>Kennedy Space Center </a:t>
            </a:r>
            <a:r>
              <a:rPr lang="zh-CN" altLang="en-US" sz="2000">
                <a:latin typeface="Verdana" pitchFamily="34" charset="0"/>
              </a:rPr>
              <a:t>的</a:t>
            </a:r>
            <a:r>
              <a:rPr lang="en-US" altLang="zh-CN" sz="2000" i="1">
                <a:latin typeface="Verdana" pitchFamily="34" charset="0"/>
              </a:rPr>
              <a:t>Tourbook</a:t>
            </a:r>
            <a:r>
              <a:rPr lang="zh-CN" altLang="en-US" sz="2000" i="1">
                <a:latin typeface="Verdana" pitchFamily="34" charset="0"/>
              </a:rPr>
              <a:t>）</a:t>
            </a:r>
            <a:r>
              <a:rPr lang="zh-CN" altLang="en-US" sz="2000">
                <a:latin typeface="Verdana" pitchFamily="34" charset="0"/>
              </a:rPr>
              <a:t>。</a:t>
            </a:r>
          </a:p>
        </p:txBody>
      </p:sp>
      <p:sp>
        <p:nvSpPr>
          <p:cNvPr id="51204" name="Rectangle 4"/>
          <p:cNvSpPr>
            <a:spLocks noGrp="1" noChangeArrowheads="1"/>
          </p:cNvSpPr>
          <p:nvPr>
            <p:ph type="title" idx="4294967295"/>
          </p:nvPr>
        </p:nvSpPr>
        <p:spPr bwMode="auto">
          <a:xfrm>
            <a:off x="827088" y="476250"/>
            <a:ext cx="5205412" cy="850900"/>
          </a:xfrm>
          <a:prstGeom prst="rect">
            <a:avLst/>
          </a:prstGeom>
          <a:solidFill>
            <a:srgbClr val="FFFFFF"/>
          </a:solidFill>
          <a:ln>
            <a:miter lim="800000"/>
            <a:headEnd/>
            <a:tailEnd/>
          </a:ln>
        </p:spPr>
        <p:txBody>
          <a:bodyPr/>
          <a:lstStyle/>
          <a:p>
            <a:pPr algn="l" eaLnBrk="1" hangingPunct="1"/>
            <a:r>
              <a:rPr lang="zh-CN" altLang="en-US" sz="3800" b="1" smtClean="0">
                <a:solidFill>
                  <a:schemeClr val="tx1"/>
                </a:solidFill>
              </a:rPr>
              <a:t>航天飞机</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Grp="1" noChangeAspect="1" noChangeArrowheads="1"/>
          </p:cNvPicPr>
          <p:nvPr>
            <p:ph/>
          </p:nvPr>
        </p:nvPicPr>
        <p:blipFill>
          <a:blip r:embed="rId2" cstate="print"/>
          <a:srcRect/>
          <a:stretch>
            <a:fillRect/>
          </a:stretch>
        </p:blipFill>
        <p:spPr>
          <a:xfrm>
            <a:off x="1374775" y="728663"/>
            <a:ext cx="5988050" cy="3446462"/>
          </a:xfrm>
          <a:noFill/>
        </p:spPr>
      </p:pic>
      <p:sp>
        <p:nvSpPr>
          <p:cNvPr id="52227" name="Text Box 3"/>
          <p:cNvSpPr txBox="1">
            <a:spLocks noChangeArrowheads="1"/>
          </p:cNvSpPr>
          <p:nvPr/>
        </p:nvSpPr>
        <p:spPr bwMode="auto">
          <a:xfrm>
            <a:off x="900113" y="4365625"/>
            <a:ext cx="7272337" cy="1600200"/>
          </a:xfrm>
          <a:prstGeom prst="rect">
            <a:avLst/>
          </a:prstGeom>
          <a:noFill/>
          <a:ln w="9525" algn="ctr">
            <a:noFill/>
            <a:miter lim="800000"/>
            <a:headEnd/>
            <a:tailEnd/>
          </a:ln>
        </p:spPr>
        <p:txBody>
          <a:bodyPr>
            <a:spAutoFit/>
          </a:bodyPr>
          <a:lstStyle/>
          <a:p>
            <a:pPr algn="ctr">
              <a:spcBef>
                <a:spcPct val="50000"/>
              </a:spcBef>
            </a:pPr>
            <a:r>
              <a:rPr lang="en-US" altLang="zh-CN" sz="2200"/>
              <a:t>400~1260</a:t>
            </a:r>
            <a:r>
              <a:rPr lang="en-US" altLang="zh-CN" sz="2200" baseline="30000"/>
              <a:t>o</a:t>
            </a:r>
            <a:r>
              <a:rPr lang="en-US" altLang="zh-CN" sz="2200"/>
              <a:t>C</a:t>
            </a:r>
            <a:r>
              <a:rPr lang="zh-CN" altLang="en-US" sz="2200"/>
              <a:t>区： 三万个氧化硅瓦片，表层为硼硅酸盐玻璃（绝缘，反射热能）。</a:t>
            </a:r>
          </a:p>
          <a:p>
            <a:pPr algn="ctr">
              <a:spcBef>
                <a:spcPct val="50000"/>
              </a:spcBef>
            </a:pPr>
            <a:r>
              <a:rPr lang="en-US" altLang="zh-CN" sz="2200"/>
              <a:t>1600</a:t>
            </a:r>
            <a:r>
              <a:rPr lang="en-US" altLang="zh-CN" sz="2200" baseline="30000"/>
              <a:t>o</a:t>
            </a:r>
            <a:r>
              <a:rPr lang="en-US" altLang="zh-CN" sz="2200"/>
              <a:t>C</a:t>
            </a:r>
            <a:r>
              <a:rPr lang="zh-CN" altLang="en-US" sz="2200"/>
              <a:t>区：　 涂上碳／碳增强复合材料（由碳基体包围的碳纤维构成）。</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bwMode="auto">
          <a:xfrm>
            <a:off x="685800" y="533400"/>
            <a:ext cx="7772400" cy="609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3200" b="1" smtClean="0">
                <a:ea typeface="幼圆" pitchFamily="49" charset="-122"/>
              </a:rPr>
              <a:t>3. </a:t>
            </a:r>
            <a:r>
              <a:rPr lang="zh-CN" altLang="en-US" sz="3200" b="1" smtClean="0">
                <a:ea typeface="幼圆" pitchFamily="49" charset="-122"/>
              </a:rPr>
              <a:t>能源材料</a:t>
            </a:r>
          </a:p>
        </p:txBody>
      </p:sp>
      <p:sp>
        <p:nvSpPr>
          <p:cNvPr id="238595" name="Rectangle 3"/>
          <p:cNvSpPr>
            <a:spLocks noGrp="1" noChangeArrowheads="1"/>
          </p:cNvSpPr>
          <p:nvPr>
            <p:ph type="body" sz="half" idx="1"/>
          </p:nvPr>
        </p:nvSpPr>
        <p:spPr>
          <a:xfrm>
            <a:off x="304800" y="1295400"/>
            <a:ext cx="5867400" cy="4800600"/>
          </a:xfrm>
        </p:spPr>
        <p:txBody>
          <a:bodyPr/>
          <a:lstStyle/>
          <a:p>
            <a:pPr eaLnBrk="1" hangingPunct="1">
              <a:lnSpc>
                <a:spcPct val="110000"/>
              </a:lnSpc>
            </a:pPr>
            <a:r>
              <a:rPr lang="zh-CN" altLang="en-US" sz="2400" smtClean="0">
                <a:latin typeface="幼圆" pitchFamily="49" charset="-122"/>
                <a:ea typeface="幼圆" pitchFamily="49" charset="-122"/>
              </a:rPr>
              <a:t>新能源材料则是指实现新能源的转化和利用以及发展新能源技术中所要用到的关键材料。</a:t>
            </a:r>
          </a:p>
          <a:p>
            <a:pPr lvl="1" eaLnBrk="1" hangingPunct="1">
              <a:lnSpc>
                <a:spcPct val="110000"/>
              </a:lnSpc>
            </a:pPr>
            <a:r>
              <a:rPr lang="zh-CN" altLang="en-US" sz="2400" smtClean="0">
                <a:latin typeface="幼圆" pitchFamily="49" charset="-122"/>
                <a:ea typeface="幼圆" pitchFamily="49" charset="-122"/>
              </a:rPr>
              <a:t>主要包括储氢电极合金材料为代表的镍氢电池材料</a:t>
            </a:r>
          </a:p>
          <a:p>
            <a:pPr lvl="1" eaLnBrk="1" hangingPunct="1">
              <a:lnSpc>
                <a:spcPct val="110000"/>
              </a:lnSpc>
            </a:pPr>
            <a:r>
              <a:rPr lang="zh-CN" altLang="en-US" sz="2400" smtClean="0">
                <a:latin typeface="幼圆" pitchFamily="49" charset="-122"/>
                <a:ea typeface="幼圆" pitchFamily="49" charset="-122"/>
              </a:rPr>
              <a:t>嵌锂碳负极和</a:t>
            </a:r>
            <a:r>
              <a:rPr lang="en-US" altLang="zh-CN" sz="2400" smtClean="0">
                <a:latin typeface="幼圆" pitchFamily="49" charset="-122"/>
                <a:ea typeface="幼圆" pitchFamily="49" charset="-122"/>
              </a:rPr>
              <a:t>LiCoO2</a:t>
            </a:r>
            <a:r>
              <a:rPr lang="zh-CN" altLang="en-US" sz="2400" smtClean="0">
                <a:latin typeface="幼圆" pitchFamily="49" charset="-122"/>
                <a:ea typeface="幼圆" pitchFamily="49" charset="-122"/>
              </a:rPr>
              <a:t>正极为代表的锂离子电池材料、燃料电池材料</a:t>
            </a:r>
          </a:p>
          <a:p>
            <a:pPr lvl="1" eaLnBrk="1" hangingPunct="1">
              <a:lnSpc>
                <a:spcPct val="110000"/>
              </a:lnSpc>
            </a:pPr>
            <a:r>
              <a:rPr lang="en-US" altLang="zh-CN" sz="2400" smtClean="0">
                <a:latin typeface="幼圆" pitchFamily="49" charset="-122"/>
                <a:ea typeface="幼圆" pitchFamily="49" charset="-122"/>
              </a:rPr>
              <a:t>Si</a:t>
            </a:r>
            <a:r>
              <a:rPr lang="zh-CN" altLang="en-US" sz="2400" smtClean="0">
                <a:latin typeface="幼圆" pitchFamily="49" charset="-122"/>
                <a:ea typeface="幼圆" pitchFamily="49" charset="-122"/>
              </a:rPr>
              <a:t>半导体材料为代表的太阳能电池材料</a:t>
            </a:r>
          </a:p>
          <a:p>
            <a:pPr lvl="1" eaLnBrk="1" hangingPunct="1">
              <a:lnSpc>
                <a:spcPct val="110000"/>
              </a:lnSpc>
            </a:pPr>
            <a:r>
              <a:rPr lang="zh-CN" altLang="en-US" sz="2400" smtClean="0">
                <a:latin typeface="幼圆" pitchFamily="49" charset="-122"/>
                <a:ea typeface="幼圆" pitchFamily="49" charset="-122"/>
              </a:rPr>
              <a:t>铀、氘、氚为代表的反应堆核能材料等。 </a:t>
            </a:r>
          </a:p>
        </p:txBody>
      </p:sp>
      <p:pic>
        <p:nvPicPr>
          <p:cNvPr id="238596" name="Picture 4" descr="200442249302_2"/>
          <p:cNvPicPr>
            <a:picLocks noGrp="1" noChangeAspect="1" noChangeArrowheads="1"/>
          </p:cNvPicPr>
          <p:nvPr>
            <p:ph sz="quarter" idx="2"/>
          </p:nvPr>
        </p:nvPicPr>
        <p:blipFill>
          <a:blip r:embed="rId2" cstate="print"/>
          <a:srcRect/>
          <a:stretch>
            <a:fillRect/>
          </a:stretch>
        </p:blipFill>
        <p:spPr>
          <a:xfrm>
            <a:off x="6553200" y="1447800"/>
            <a:ext cx="1547813" cy="1628775"/>
          </a:xfrm>
          <a:noFill/>
        </p:spPr>
      </p:pic>
      <p:pic>
        <p:nvPicPr>
          <p:cNvPr id="238597" name="Picture 5" descr="2004422456202_1"/>
          <p:cNvPicPr>
            <a:picLocks noGrp="1" noChangeAspect="1" noChangeArrowheads="1"/>
          </p:cNvPicPr>
          <p:nvPr>
            <p:ph sz="quarter" idx="3"/>
          </p:nvPr>
        </p:nvPicPr>
        <p:blipFill>
          <a:blip r:embed="rId3" cstate="print"/>
          <a:srcRect/>
          <a:stretch>
            <a:fillRect/>
          </a:stretch>
        </p:blipFill>
        <p:spPr>
          <a:xfrm>
            <a:off x="6324600" y="3429000"/>
            <a:ext cx="1951038" cy="2622550"/>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8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85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85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85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85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385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3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bldLvl="2"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xfrm>
            <a:off x="457200" y="533400"/>
            <a:ext cx="4267200" cy="6858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2800" b="1" smtClean="0">
                <a:ea typeface="幼圆" pitchFamily="49" charset="-122"/>
              </a:rPr>
              <a:t>核能材料</a:t>
            </a:r>
          </a:p>
        </p:txBody>
      </p:sp>
      <p:pic>
        <p:nvPicPr>
          <p:cNvPr id="239620" name="Picture 4" descr="AKW-LeibstadtCH"/>
          <p:cNvPicPr>
            <a:picLocks noGrp="1" noChangeAspect="1" noChangeArrowheads="1"/>
          </p:cNvPicPr>
          <p:nvPr>
            <p:ph sz="quarter" idx="2"/>
          </p:nvPr>
        </p:nvPicPr>
        <p:blipFill>
          <a:blip r:embed="rId2" cstate="print"/>
          <a:srcRect/>
          <a:stretch>
            <a:fillRect/>
          </a:stretch>
        </p:blipFill>
        <p:spPr>
          <a:xfrm>
            <a:off x="5257800" y="304800"/>
            <a:ext cx="3708400" cy="3422650"/>
          </a:xfrm>
          <a:noFill/>
        </p:spPr>
      </p:pic>
      <p:sp>
        <p:nvSpPr>
          <p:cNvPr id="239621" name="Rectangle 5"/>
          <p:cNvSpPr>
            <a:spLocks noChangeArrowheads="1"/>
          </p:cNvSpPr>
          <p:nvPr/>
        </p:nvSpPr>
        <p:spPr bwMode="auto">
          <a:xfrm>
            <a:off x="5364163" y="2708275"/>
            <a:ext cx="3529012" cy="701675"/>
          </a:xfrm>
          <a:prstGeom prst="rect">
            <a:avLst/>
          </a:prstGeom>
          <a:noFill/>
          <a:ln w="9525" algn="ctr">
            <a:noFill/>
            <a:miter lim="800000"/>
            <a:headEnd/>
            <a:tailEnd/>
          </a:ln>
        </p:spPr>
        <p:txBody>
          <a:bodyPr anchor="ctr">
            <a:spAutoFit/>
          </a:bodyPr>
          <a:lstStyle/>
          <a:p>
            <a:r>
              <a:rPr lang="zh-CN" altLang="zh-CN" sz="2000">
                <a:solidFill>
                  <a:schemeClr val="bg1"/>
                </a:solidFill>
                <a:latin typeface="Verdana" pitchFamily="34" charset="0"/>
              </a:rPr>
              <a:t>Nuclear power station at Leibstadt, Switzerland</a:t>
            </a:r>
            <a:r>
              <a:rPr lang="en-US" altLang="zh-CN" sz="2000">
                <a:solidFill>
                  <a:schemeClr val="bg1"/>
                </a:solidFill>
                <a:latin typeface="Verdana" pitchFamily="34" charset="0"/>
              </a:rPr>
              <a:t> </a:t>
            </a:r>
          </a:p>
        </p:txBody>
      </p:sp>
      <p:sp>
        <p:nvSpPr>
          <p:cNvPr id="239622" name="Rectangle 6"/>
          <p:cNvSpPr>
            <a:spLocks noChangeArrowheads="1"/>
          </p:cNvSpPr>
          <p:nvPr/>
        </p:nvSpPr>
        <p:spPr bwMode="auto">
          <a:xfrm>
            <a:off x="6324600" y="5943600"/>
            <a:ext cx="1295400" cy="396875"/>
          </a:xfrm>
          <a:prstGeom prst="rect">
            <a:avLst/>
          </a:prstGeom>
          <a:noFill/>
          <a:ln w="9525" algn="ctr">
            <a:noFill/>
            <a:miter lim="800000"/>
            <a:headEnd/>
            <a:tailEnd/>
          </a:ln>
        </p:spPr>
        <p:txBody>
          <a:bodyPr wrap="none" anchor="ctr">
            <a:spAutoFit/>
          </a:bodyPr>
          <a:lstStyle/>
          <a:p>
            <a:r>
              <a:rPr lang="zh-CN" altLang="en-US" sz="2000" b="1">
                <a:latin typeface="Verdana" pitchFamily="34" charset="0"/>
              </a:rPr>
              <a:t>铀氧化物</a:t>
            </a:r>
            <a:r>
              <a:rPr lang="zh-CN" altLang="en-US" sz="2000">
                <a:latin typeface="Verdana" pitchFamily="34" charset="0"/>
              </a:rPr>
              <a:t> </a:t>
            </a:r>
          </a:p>
        </p:txBody>
      </p:sp>
      <p:pic>
        <p:nvPicPr>
          <p:cNvPr id="239623" name="Picture 7" descr="article02"/>
          <p:cNvPicPr>
            <a:picLocks noGrp="1" noChangeAspect="1" noChangeArrowheads="1"/>
          </p:cNvPicPr>
          <p:nvPr>
            <p:ph sz="quarter" idx="3"/>
          </p:nvPr>
        </p:nvPicPr>
        <p:blipFill>
          <a:blip r:embed="rId3" cstate="print"/>
          <a:srcRect/>
          <a:stretch>
            <a:fillRect/>
          </a:stretch>
        </p:blipFill>
        <p:spPr>
          <a:xfrm>
            <a:off x="609600" y="1447800"/>
            <a:ext cx="3024188" cy="2998788"/>
          </a:xfrm>
          <a:noFill/>
        </p:spPr>
      </p:pic>
      <p:sp>
        <p:nvSpPr>
          <p:cNvPr id="239624" name="Rectangle 8"/>
          <p:cNvSpPr>
            <a:spLocks noChangeArrowheads="1"/>
          </p:cNvSpPr>
          <p:nvPr/>
        </p:nvSpPr>
        <p:spPr bwMode="auto">
          <a:xfrm>
            <a:off x="539750" y="4595813"/>
            <a:ext cx="4608513" cy="1552575"/>
          </a:xfrm>
          <a:prstGeom prst="rect">
            <a:avLst/>
          </a:prstGeom>
          <a:noFill/>
          <a:ln w="9525" algn="ctr">
            <a:noFill/>
            <a:miter lim="800000"/>
            <a:headEnd/>
            <a:tailEnd/>
          </a:ln>
        </p:spPr>
        <p:txBody>
          <a:bodyPr anchor="ctr">
            <a:spAutoFit/>
          </a:bodyPr>
          <a:lstStyle/>
          <a:p>
            <a:r>
              <a:rPr lang="zh-CN" altLang="en-US" sz="2400">
                <a:latin typeface="幼圆" pitchFamily="49" charset="-122"/>
                <a:ea typeface="幼圆" pitchFamily="49" charset="-122"/>
              </a:rPr>
              <a:t>钨钒钢（</a:t>
            </a:r>
            <a:r>
              <a:rPr lang="en-US" altLang="zh-CN" sz="2400">
                <a:latin typeface="幼圆" pitchFamily="49" charset="-122"/>
                <a:ea typeface="幼圆" pitchFamily="49" charset="-122"/>
              </a:rPr>
              <a:t>W-V steel</a:t>
            </a:r>
            <a:r>
              <a:rPr lang="zh-CN" altLang="en-US" sz="2400">
                <a:latin typeface="幼圆" pitchFamily="49" charset="-122"/>
                <a:ea typeface="幼圆" pitchFamily="49" charset="-122"/>
              </a:rPr>
              <a:t>）</a:t>
            </a:r>
          </a:p>
          <a:p>
            <a:r>
              <a:rPr lang="zh-CN" altLang="en-US" sz="2400">
                <a:latin typeface="幼圆" pitchFamily="49" charset="-122"/>
                <a:ea typeface="幼圆" pitchFamily="49" charset="-122"/>
              </a:rPr>
              <a:t>铬钒钢（</a:t>
            </a:r>
            <a:r>
              <a:rPr lang="en-US" altLang="zh-CN" sz="2400">
                <a:latin typeface="幼圆" pitchFamily="49" charset="-122"/>
                <a:ea typeface="幼圆" pitchFamily="49" charset="-122"/>
              </a:rPr>
              <a:t>Cr-V steel</a:t>
            </a:r>
            <a:r>
              <a:rPr lang="zh-CN" altLang="en-US" sz="2400">
                <a:latin typeface="幼圆" pitchFamily="49" charset="-122"/>
                <a:ea typeface="幼圆" pitchFamily="49" charset="-122"/>
              </a:rPr>
              <a:t>）</a:t>
            </a:r>
          </a:p>
          <a:p>
            <a:r>
              <a:rPr lang="zh-CN" altLang="en-US" sz="2400">
                <a:latin typeface="幼圆" pitchFamily="49" charset="-122"/>
                <a:ea typeface="幼圆" pitchFamily="49" charset="-122"/>
              </a:rPr>
              <a:t>镍基高温合金（</a:t>
            </a:r>
            <a:r>
              <a:rPr lang="en-US" altLang="zh-CN" sz="2400">
                <a:latin typeface="幼圆" pitchFamily="49" charset="-122"/>
                <a:ea typeface="幼圆" pitchFamily="49" charset="-122"/>
              </a:rPr>
              <a:t>Hastelloy material</a:t>
            </a:r>
            <a:r>
              <a:rPr lang="zh-CN" altLang="en-US" sz="2400">
                <a:latin typeface="幼圆" pitchFamily="49" charset="-122"/>
                <a:ea typeface="幼圆" pitchFamily="49" charset="-122"/>
              </a:rPr>
              <a:t>）</a:t>
            </a:r>
          </a:p>
        </p:txBody>
      </p:sp>
      <p:sp>
        <p:nvSpPr>
          <p:cNvPr id="239625" name="Text Box 9"/>
          <p:cNvSpPr txBox="1">
            <a:spLocks noChangeArrowheads="1"/>
          </p:cNvSpPr>
          <p:nvPr/>
        </p:nvSpPr>
        <p:spPr bwMode="auto">
          <a:xfrm>
            <a:off x="3733800" y="1524000"/>
            <a:ext cx="1096963" cy="3444875"/>
          </a:xfrm>
          <a:prstGeom prst="rect">
            <a:avLst/>
          </a:prstGeom>
          <a:noFill/>
          <a:ln w="9525" algn="ctr">
            <a:noFill/>
            <a:miter lim="800000"/>
            <a:headEnd/>
            <a:tailEnd/>
          </a:ln>
        </p:spPr>
        <p:txBody>
          <a:bodyPr vert="eaVert" wrap="none">
            <a:spAutoFit/>
          </a:bodyPr>
          <a:lstStyle/>
          <a:p>
            <a:pPr>
              <a:spcBef>
                <a:spcPct val="50000"/>
              </a:spcBef>
            </a:pPr>
            <a:r>
              <a:rPr lang="zh-CN" altLang="en-US" sz="2400">
                <a:latin typeface="Verdana" pitchFamily="34" charset="0"/>
                <a:ea typeface="幼圆" pitchFamily="49" charset="-122"/>
              </a:rPr>
              <a:t>核反应堆材料：</a:t>
            </a:r>
          </a:p>
          <a:p>
            <a:pPr>
              <a:spcBef>
                <a:spcPct val="50000"/>
              </a:spcBef>
            </a:pPr>
            <a:r>
              <a:rPr lang="zh-CN" altLang="en-US" sz="2400">
                <a:latin typeface="Verdana" pitchFamily="34" charset="0"/>
                <a:ea typeface="幼圆" pitchFamily="49" charset="-122"/>
              </a:rPr>
              <a:t>耐中子辐射、腐蚀、高温</a:t>
            </a:r>
          </a:p>
        </p:txBody>
      </p:sp>
      <p:grpSp>
        <p:nvGrpSpPr>
          <p:cNvPr id="2" name="Group 12"/>
          <p:cNvGrpSpPr>
            <a:grpSpLocks/>
          </p:cNvGrpSpPr>
          <p:nvPr/>
        </p:nvGrpSpPr>
        <p:grpSpPr bwMode="auto">
          <a:xfrm>
            <a:off x="5181600" y="3810000"/>
            <a:ext cx="3708400" cy="2163763"/>
            <a:chOff x="3264" y="2400"/>
            <a:chExt cx="2336" cy="1363"/>
          </a:xfrm>
        </p:grpSpPr>
        <p:pic>
          <p:nvPicPr>
            <p:cNvPr id="54282" name="Picture 3" descr="article01_3"/>
            <p:cNvPicPr>
              <a:picLocks noChangeAspect="1" noChangeArrowheads="1"/>
            </p:cNvPicPr>
            <p:nvPr/>
          </p:nvPicPr>
          <p:blipFill>
            <a:blip r:embed="rId4" cstate="print"/>
            <a:srcRect/>
            <a:stretch>
              <a:fillRect/>
            </a:stretch>
          </p:blipFill>
          <p:spPr bwMode="auto">
            <a:xfrm>
              <a:off x="3264" y="2400"/>
              <a:ext cx="2336" cy="1363"/>
            </a:xfrm>
            <a:prstGeom prst="rect">
              <a:avLst/>
            </a:prstGeom>
            <a:noFill/>
            <a:ln w="9525">
              <a:noFill/>
              <a:miter lim="800000"/>
              <a:headEnd/>
              <a:tailEnd/>
            </a:ln>
          </p:spPr>
        </p:pic>
        <p:sp>
          <p:nvSpPr>
            <p:cNvPr id="54283" name="Text Box 10"/>
            <p:cNvSpPr txBox="1">
              <a:spLocks noChangeArrowheads="1"/>
            </p:cNvSpPr>
            <p:nvPr/>
          </p:nvSpPr>
          <p:spPr bwMode="auto">
            <a:xfrm>
              <a:off x="5239" y="2448"/>
              <a:ext cx="308" cy="624"/>
            </a:xfrm>
            <a:prstGeom prst="rect">
              <a:avLst/>
            </a:prstGeom>
            <a:noFill/>
            <a:ln w="9525" algn="ctr">
              <a:noFill/>
              <a:miter lim="800000"/>
              <a:headEnd/>
              <a:tailEnd/>
            </a:ln>
          </p:spPr>
          <p:txBody>
            <a:bodyPr vert="eaVert">
              <a:spAutoFit/>
            </a:bodyPr>
            <a:lstStyle/>
            <a:p>
              <a:pPr>
                <a:spcBef>
                  <a:spcPct val="50000"/>
                </a:spcBef>
              </a:pPr>
              <a:r>
                <a:rPr lang="zh-CN" altLang="en-US" sz="2000">
                  <a:solidFill>
                    <a:schemeClr val="bg1"/>
                  </a:solidFill>
                  <a:latin typeface="Verdana" pitchFamily="34" charset="0"/>
                </a:rPr>
                <a:t>烧结后</a:t>
              </a:r>
            </a:p>
          </p:txBody>
        </p:sp>
        <p:sp>
          <p:nvSpPr>
            <p:cNvPr id="54284" name="Text Box 11"/>
            <p:cNvSpPr txBox="1">
              <a:spLocks noChangeArrowheads="1"/>
            </p:cNvSpPr>
            <p:nvPr/>
          </p:nvSpPr>
          <p:spPr bwMode="auto">
            <a:xfrm>
              <a:off x="3312" y="2448"/>
              <a:ext cx="308" cy="541"/>
            </a:xfrm>
            <a:prstGeom prst="rect">
              <a:avLst/>
            </a:prstGeom>
            <a:noFill/>
            <a:ln w="9525" algn="ctr">
              <a:noFill/>
              <a:miter lim="800000"/>
              <a:headEnd/>
              <a:tailEnd/>
            </a:ln>
          </p:spPr>
          <p:txBody>
            <a:bodyPr vert="eaVert" wrap="none">
              <a:spAutoFit/>
            </a:bodyPr>
            <a:lstStyle/>
            <a:p>
              <a:pPr>
                <a:spcBef>
                  <a:spcPct val="50000"/>
                </a:spcBef>
              </a:pPr>
              <a:r>
                <a:rPr lang="zh-CN" altLang="en-US" sz="2000" b="1">
                  <a:latin typeface="Verdana" pitchFamily="34" charset="0"/>
                </a:rPr>
                <a:t>烧结前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962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396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2396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396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239623"/>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239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autoUpdateAnimBg="0"/>
      <p:bldP spid="239622" grpId="0" autoUpdateAnimBg="0"/>
      <p:bldP spid="239624" grpId="0" autoUpdateAnimBg="0"/>
      <p:bldP spid="23962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xfrm>
            <a:off x="381000" y="457200"/>
            <a:ext cx="3505200" cy="6858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3200" b="1" smtClean="0">
                <a:ea typeface="幼圆" pitchFamily="49" charset="-122"/>
              </a:rPr>
              <a:t>4. </a:t>
            </a:r>
            <a:r>
              <a:rPr lang="zh-CN" altLang="en-US" sz="3200" b="1" smtClean="0">
                <a:ea typeface="幼圆" pitchFamily="49" charset="-122"/>
              </a:rPr>
              <a:t>生物材料</a:t>
            </a:r>
            <a:endParaRPr lang="zh-CN" altLang="en-US" smtClean="0"/>
          </a:p>
        </p:txBody>
      </p:sp>
      <p:pic>
        <p:nvPicPr>
          <p:cNvPr id="55299" name="Picture 4" descr="20010701kjqy01a"/>
          <p:cNvPicPr>
            <a:picLocks noChangeAspect="1" noChangeArrowheads="1"/>
          </p:cNvPicPr>
          <p:nvPr/>
        </p:nvPicPr>
        <p:blipFill>
          <a:blip r:embed="rId2" cstate="print"/>
          <a:srcRect/>
          <a:stretch>
            <a:fillRect/>
          </a:stretch>
        </p:blipFill>
        <p:spPr bwMode="auto">
          <a:xfrm>
            <a:off x="3886200" y="304800"/>
            <a:ext cx="2281238" cy="2743200"/>
          </a:xfrm>
          <a:prstGeom prst="rect">
            <a:avLst/>
          </a:prstGeom>
          <a:noFill/>
          <a:ln w="9525">
            <a:noFill/>
            <a:miter lim="800000"/>
            <a:headEnd/>
            <a:tailEnd/>
          </a:ln>
        </p:spPr>
      </p:pic>
      <p:sp>
        <p:nvSpPr>
          <p:cNvPr id="55300" name="Text Box 5"/>
          <p:cNvSpPr txBox="1">
            <a:spLocks noChangeArrowheads="1"/>
          </p:cNvSpPr>
          <p:nvPr/>
        </p:nvSpPr>
        <p:spPr bwMode="auto">
          <a:xfrm>
            <a:off x="4267200" y="3124200"/>
            <a:ext cx="1828800" cy="457200"/>
          </a:xfrm>
          <a:prstGeom prst="rect">
            <a:avLst/>
          </a:prstGeom>
          <a:noFill/>
          <a:ln w="12700" cap="sq">
            <a:noFill/>
            <a:miter lim="800000"/>
            <a:headEnd type="none" w="sm" len="sm"/>
            <a:tailEnd type="none" w="sm" len="sm"/>
          </a:ln>
        </p:spPr>
        <p:txBody>
          <a:bodyPr>
            <a:spAutoFit/>
          </a:bodyPr>
          <a:lstStyle/>
          <a:p>
            <a:pPr algn="ctr" eaLnBrk="0" hangingPunct="0"/>
            <a:r>
              <a:rPr lang="zh-CN" altLang="en-US" sz="2400" b="1">
                <a:latin typeface="Times New Roman" pitchFamily="18" charset="0"/>
                <a:ea typeface="幼圆" pitchFamily="49" charset="-122"/>
              </a:rPr>
              <a:t>人工心脏</a:t>
            </a:r>
          </a:p>
        </p:txBody>
      </p:sp>
      <p:pic>
        <p:nvPicPr>
          <p:cNvPr id="55301" name="Picture 6" descr="人工肺"/>
          <p:cNvPicPr>
            <a:picLocks noChangeAspect="1" noChangeArrowheads="1"/>
          </p:cNvPicPr>
          <p:nvPr/>
        </p:nvPicPr>
        <p:blipFill>
          <a:blip r:embed="rId3" cstate="print"/>
          <a:srcRect/>
          <a:stretch>
            <a:fillRect/>
          </a:stretch>
        </p:blipFill>
        <p:spPr bwMode="auto">
          <a:xfrm>
            <a:off x="6705600" y="381000"/>
            <a:ext cx="1981200" cy="1971675"/>
          </a:xfrm>
          <a:prstGeom prst="rect">
            <a:avLst/>
          </a:prstGeom>
          <a:noFill/>
          <a:ln w="9525">
            <a:noFill/>
            <a:miter lim="800000"/>
            <a:headEnd/>
            <a:tailEnd/>
          </a:ln>
        </p:spPr>
      </p:pic>
      <p:sp>
        <p:nvSpPr>
          <p:cNvPr id="55302" name="Text Box 7"/>
          <p:cNvSpPr txBox="1">
            <a:spLocks noChangeArrowheads="1"/>
          </p:cNvSpPr>
          <p:nvPr/>
        </p:nvSpPr>
        <p:spPr bwMode="auto">
          <a:xfrm>
            <a:off x="6781800" y="2438400"/>
            <a:ext cx="1828800" cy="457200"/>
          </a:xfrm>
          <a:prstGeom prst="rect">
            <a:avLst/>
          </a:prstGeom>
          <a:noFill/>
          <a:ln w="12700" cap="sq">
            <a:noFill/>
            <a:miter lim="800000"/>
            <a:headEnd type="none" w="sm" len="sm"/>
            <a:tailEnd type="none" w="sm" len="sm"/>
          </a:ln>
        </p:spPr>
        <p:txBody>
          <a:bodyPr>
            <a:spAutoFit/>
          </a:bodyPr>
          <a:lstStyle/>
          <a:p>
            <a:pPr algn="ctr" eaLnBrk="0" hangingPunct="0"/>
            <a:r>
              <a:rPr lang="zh-CN" altLang="en-US" sz="2400" b="1">
                <a:latin typeface="Times New Roman" pitchFamily="18" charset="0"/>
                <a:ea typeface="幼圆" pitchFamily="49" charset="-122"/>
              </a:rPr>
              <a:t>人工肺</a:t>
            </a:r>
          </a:p>
        </p:txBody>
      </p:sp>
      <p:pic>
        <p:nvPicPr>
          <p:cNvPr id="55303" name="Picture 8" descr="gaofenzirenzaoxueguan"/>
          <p:cNvPicPr>
            <a:picLocks noChangeAspect="1" noChangeArrowheads="1"/>
          </p:cNvPicPr>
          <p:nvPr/>
        </p:nvPicPr>
        <p:blipFill>
          <a:blip r:embed="rId4" cstate="print"/>
          <a:srcRect b="12529"/>
          <a:stretch>
            <a:fillRect/>
          </a:stretch>
        </p:blipFill>
        <p:spPr bwMode="auto">
          <a:xfrm>
            <a:off x="457200" y="1371600"/>
            <a:ext cx="3048000" cy="1828800"/>
          </a:xfrm>
          <a:prstGeom prst="rect">
            <a:avLst/>
          </a:prstGeom>
          <a:noFill/>
          <a:ln w="9525">
            <a:noFill/>
            <a:miter lim="800000"/>
            <a:headEnd/>
            <a:tailEnd/>
          </a:ln>
        </p:spPr>
      </p:pic>
      <p:sp>
        <p:nvSpPr>
          <p:cNvPr id="55304" name="Text Box 9"/>
          <p:cNvSpPr txBox="1">
            <a:spLocks noChangeArrowheads="1"/>
          </p:cNvSpPr>
          <p:nvPr/>
        </p:nvSpPr>
        <p:spPr bwMode="auto">
          <a:xfrm>
            <a:off x="533400" y="3352800"/>
            <a:ext cx="2514600" cy="457200"/>
          </a:xfrm>
          <a:prstGeom prst="rect">
            <a:avLst/>
          </a:prstGeom>
          <a:noFill/>
          <a:ln w="12700" cap="sq">
            <a:noFill/>
            <a:miter lim="800000"/>
            <a:headEnd type="none" w="sm" len="sm"/>
            <a:tailEnd type="none" w="sm" len="sm"/>
          </a:ln>
        </p:spPr>
        <p:txBody>
          <a:bodyPr>
            <a:spAutoFit/>
          </a:bodyPr>
          <a:lstStyle/>
          <a:p>
            <a:pPr algn="ctr" eaLnBrk="0" hangingPunct="0"/>
            <a:r>
              <a:rPr lang="zh-CN" altLang="en-US" sz="2400" b="1">
                <a:latin typeface="Times New Roman" pitchFamily="18" charset="0"/>
                <a:ea typeface="幼圆" pitchFamily="49" charset="-122"/>
              </a:rPr>
              <a:t>人工血管</a:t>
            </a:r>
          </a:p>
        </p:txBody>
      </p:sp>
      <p:pic>
        <p:nvPicPr>
          <p:cNvPr id="55305" name="Picture 13" descr="人工瓣膜"/>
          <p:cNvPicPr>
            <a:picLocks noChangeAspect="1" noChangeArrowheads="1"/>
          </p:cNvPicPr>
          <p:nvPr/>
        </p:nvPicPr>
        <p:blipFill>
          <a:blip r:embed="rId5" cstate="print"/>
          <a:srcRect/>
          <a:stretch>
            <a:fillRect/>
          </a:stretch>
        </p:blipFill>
        <p:spPr bwMode="auto">
          <a:xfrm>
            <a:off x="3962400" y="3810000"/>
            <a:ext cx="2438400" cy="1965325"/>
          </a:xfrm>
          <a:prstGeom prst="rect">
            <a:avLst/>
          </a:prstGeom>
          <a:noFill/>
          <a:ln w="9525">
            <a:noFill/>
            <a:miter lim="800000"/>
            <a:headEnd/>
            <a:tailEnd/>
          </a:ln>
        </p:spPr>
      </p:pic>
      <p:sp>
        <p:nvSpPr>
          <p:cNvPr id="55306" name="Text Box 14"/>
          <p:cNvSpPr txBox="1">
            <a:spLocks noChangeArrowheads="1"/>
          </p:cNvSpPr>
          <p:nvPr/>
        </p:nvSpPr>
        <p:spPr bwMode="auto">
          <a:xfrm>
            <a:off x="3962400" y="5791200"/>
            <a:ext cx="2209800" cy="457200"/>
          </a:xfrm>
          <a:prstGeom prst="rect">
            <a:avLst/>
          </a:prstGeom>
          <a:noFill/>
          <a:ln w="12700" cap="sq">
            <a:noFill/>
            <a:miter lim="800000"/>
            <a:headEnd type="none" w="sm" len="sm"/>
            <a:tailEnd type="none" w="sm" len="sm"/>
          </a:ln>
        </p:spPr>
        <p:txBody>
          <a:bodyPr>
            <a:spAutoFit/>
          </a:bodyPr>
          <a:lstStyle/>
          <a:p>
            <a:pPr algn="ctr" eaLnBrk="0" hangingPunct="0"/>
            <a:r>
              <a:rPr lang="zh-CN" altLang="en-US" sz="2400" b="1">
                <a:latin typeface="Times New Roman" pitchFamily="18" charset="0"/>
                <a:ea typeface="幼圆" pitchFamily="49" charset="-122"/>
              </a:rPr>
              <a:t>人工瓣膜</a:t>
            </a:r>
          </a:p>
        </p:txBody>
      </p:sp>
      <p:pic>
        <p:nvPicPr>
          <p:cNvPr id="55307" name="Picture 15" descr="人工皮肤"/>
          <p:cNvPicPr>
            <a:picLocks noChangeAspect="1" noChangeArrowheads="1"/>
          </p:cNvPicPr>
          <p:nvPr/>
        </p:nvPicPr>
        <p:blipFill>
          <a:blip r:embed="rId6" cstate="print"/>
          <a:srcRect/>
          <a:stretch>
            <a:fillRect/>
          </a:stretch>
        </p:blipFill>
        <p:spPr bwMode="auto">
          <a:xfrm>
            <a:off x="609600" y="3886200"/>
            <a:ext cx="2743200" cy="1787525"/>
          </a:xfrm>
          <a:prstGeom prst="rect">
            <a:avLst/>
          </a:prstGeom>
          <a:noFill/>
          <a:ln w="9525">
            <a:noFill/>
            <a:miter lim="800000"/>
            <a:headEnd/>
            <a:tailEnd/>
          </a:ln>
        </p:spPr>
      </p:pic>
      <p:sp>
        <p:nvSpPr>
          <p:cNvPr id="55308" name="Text Box 16"/>
          <p:cNvSpPr txBox="1">
            <a:spLocks noChangeArrowheads="1"/>
          </p:cNvSpPr>
          <p:nvPr/>
        </p:nvSpPr>
        <p:spPr bwMode="auto">
          <a:xfrm>
            <a:off x="838200" y="5715000"/>
            <a:ext cx="2438400" cy="457200"/>
          </a:xfrm>
          <a:prstGeom prst="rect">
            <a:avLst/>
          </a:prstGeom>
          <a:noFill/>
          <a:ln w="12700" cap="sq">
            <a:noFill/>
            <a:miter lim="800000"/>
            <a:headEnd type="none" w="sm" len="sm"/>
            <a:tailEnd type="none" w="sm" len="sm"/>
          </a:ln>
        </p:spPr>
        <p:txBody>
          <a:bodyPr>
            <a:spAutoFit/>
          </a:bodyPr>
          <a:lstStyle/>
          <a:p>
            <a:pPr algn="ctr" eaLnBrk="0" hangingPunct="0"/>
            <a:r>
              <a:rPr lang="zh-CN" altLang="en-US" sz="2400" b="1">
                <a:latin typeface="Times New Roman" pitchFamily="18" charset="0"/>
                <a:ea typeface="幼圆" pitchFamily="49" charset="-122"/>
              </a:rPr>
              <a:t>人工皮肤</a:t>
            </a:r>
          </a:p>
        </p:txBody>
      </p:sp>
      <p:grpSp>
        <p:nvGrpSpPr>
          <p:cNvPr id="2" name="Group 18"/>
          <p:cNvGrpSpPr>
            <a:grpSpLocks/>
          </p:cNvGrpSpPr>
          <p:nvPr/>
        </p:nvGrpSpPr>
        <p:grpSpPr bwMode="auto">
          <a:xfrm>
            <a:off x="6781800" y="2971800"/>
            <a:ext cx="1836738" cy="3368675"/>
            <a:chOff x="4464" y="1824"/>
            <a:chExt cx="1157" cy="2122"/>
          </a:xfrm>
        </p:grpSpPr>
        <p:pic>
          <p:nvPicPr>
            <p:cNvPr id="55310" name="Picture 19" descr="RIBBED（Ti—6AI—4V)关节面有微孔型和HA喷涂"/>
            <p:cNvPicPr>
              <a:picLocks noChangeAspect="1" noChangeArrowheads="1"/>
            </p:cNvPicPr>
            <p:nvPr/>
          </p:nvPicPr>
          <p:blipFill>
            <a:blip r:embed="rId7" cstate="print"/>
            <a:srcRect/>
            <a:stretch>
              <a:fillRect/>
            </a:stretch>
          </p:blipFill>
          <p:spPr bwMode="auto">
            <a:xfrm>
              <a:off x="4464" y="1824"/>
              <a:ext cx="1147" cy="2053"/>
            </a:xfrm>
            <a:prstGeom prst="rect">
              <a:avLst/>
            </a:prstGeom>
            <a:noFill/>
            <a:ln w="9525">
              <a:noFill/>
              <a:miter lim="800000"/>
              <a:headEnd/>
              <a:tailEnd/>
            </a:ln>
          </p:spPr>
        </p:pic>
        <p:sp>
          <p:nvSpPr>
            <p:cNvPr id="55311" name="Text Box 20"/>
            <p:cNvSpPr txBox="1">
              <a:spLocks noChangeArrowheads="1"/>
            </p:cNvSpPr>
            <p:nvPr/>
          </p:nvSpPr>
          <p:spPr bwMode="auto">
            <a:xfrm>
              <a:off x="5275" y="3120"/>
              <a:ext cx="346" cy="826"/>
            </a:xfrm>
            <a:prstGeom prst="rect">
              <a:avLst/>
            </a:prstGeom>
            <a:noFill/>
            <a:ln w="9525" algn="ctr">
              <a:noFill/>
              <a:miter lim="800000"/>
              <a:headEnd/>
              <a:tailEnd/>
            </a:ln>
          </p:spPr>
          <p:txBody>
            <a:bodyPr vert="eaVert" wrap="none">
              <a:spAutoFit/>
            </a:bodyPr>
            <a:lstStyle/>
            <a:p>
              <a:pPr>
                <a:spcBef>
                  <a:spcPct val="50000"/>
                </a:spcBef>
              </a:pPr>
              <a:r>
                <a:rPr lang="zh-CN" altLang="en-US" sz="2400">
                  <a:solidFill>
                    <a:schemeClr val="bg1"/>
                  </a:solidFill>
                  <a:latin typeface="Verdana" pitchFamily="34" charset="0"/>
                  <a:ea typeface="幼圆" pitchFamily="49" charset="-122"/>
                </a:rPr>
                <a:t>人工关节</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228600" y="609600"/>
            <a:ext cx="8610600" cy="6096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2800" b="1" smtClean="0">
                <a:solidFill>
                  <a:schemeClr val="tx1"/>
                </a:solidFill>
                <a:latin typeface="幼圆" pitchFamily="49" charset="-122"/>
                <a:ea typeface="幼圆" pitchFamily="49" charset="-122"/>
              </a:rPr>
              <a:t>II </a:t>
            </a:r>
            <a:r>
              <a:rPr lang="zh-CN" altLang="en-US" sz="2800" b="1" smtClean="0">
                <a:solidFill>
                  <a:schemeClr val="tx1"/>
                </a:solidFill>
                <a:latin typeface="幼圆" pitchFamily="49" charset="-122"/>
                <a:ea typeface="幼圆" pitchFamily="49" charset="-122"/>
              </a:rPr>
              <a:t>材料技术的发展改变着我们的生活</a:t>
            </a:r>
            <a:r>
              <a:rPr lang="en-US" altLang="zh-CN" sz="2800" b="1" smtClean="0">
                <a:solidFill>
                  <a:schemeClr val="tx1"/>
                </a:solidFill>
                <a:ea typeface="幼圆" pitchFamily="49" charset="-122"/>
              </a:rPr>
              <a:t>——</a:t>
            </a:r>
            <a:r>
              <a:rPr lang="zh-CN" altLang="en-US" sz="2800" b="1" smtClean="0">
                <a:latin typeface="幼圆" pitchFamily="49" charset="-122"/>
                <a:ea typeface="幼圆" pitchFamily="49" charset="-122"/>
              </a:rPr>
              <a:t>建筑</a:t>
            </a:r>
          </a:p>
        </p:txBody>
      </p:sp>
      <p:pic>
        <p:nvPicPr>
          <p:cNvPr id="56323" name="Picture 3" descr="DSC01439"/>
          <p:cNvPicPr>
            <a:picLocks noGrp="1" noChangeAspect="1" noChangeArrowheads="1"/>
          </p:cNvPicPr>
          <p:nvPr>
            <p:ph sz="quarter" idx="3"/>
          </p:nvPr>
        </p:nvPicPr>
        <p:blipFill>
          <a:blip r:embed="rId2" cstate="print"/>
          <a:srcRect/>
          <a:stretch>
            <a:fillRect/>
          </a:stretch>
        </p:blipFill>
        <p:spPr>
          <a:xfrm>
            <a:off x="4724400" y="3810000"/>
            <a:ext cx="3128963" cy="2462213"/>
          </a:xfrm>
          <a:noFill/>
        </p:spPr>
      </p:pic>
      <p:pic>
        <p:nvPicPr>
          <p:cNvPr id="56324" name="Picture 4" descr="DSC01406"/>
          <p:cNvPicPr>
            <a:picLocks noChangeAspect="1" noChangeArrowheads="1"/>
          </p:cNvPicPr>
          <p:nvPr/>
        </p:nvPicPr>
        <p:blipFill>
          <a:blip r:embed="rId3" cstate="print"/>
          <a:srcRect/>
          <a:stretch>
            <a:fillRect/>
          </a:stretch>
        </p:blipFill>
        <p:spPr bwMode="auto">
          <a:xfrm>
            <a:off x="4572000" y="1447800"/>
            <a:ext cx="3313113" cy="2305050"/>
          </a:xfrm>
          <a:prstGeom prst="rect">
            <a:avLst/>
          </a:prstGeom>
          <a:noFill/>
          <a:ln w="9525">
            <a:noFill/>
            <a:miter lim="800000"/>
            <a:headEnd/>
            <a:tailEnd/>
          </a:ln>
        </p:spPr>
      </p:pic>
      <p:pic>
        <p:nvPicPr>
          <p:cNvPr id="56325" name="Picture 5" descr="DSC01412"/>
          <p:cNvPicPr>
            <a:picLocks noChangeAspect="1" noChangeArrowheads="1"/>
          </p:cNvPicPr>
          <p:nvPr/>
        </p:nvPicPr>
        <p:blipFill>
          <a:blip r:embed="rId4" cstate="print"/>
          <a:srcRect/>
          <a:stretch>
            <a:fillRect/>
          </a:stretch>
        </p:blipFill>
        <p:spPr bwMode="auto">
          <a:xfrm>
            <a:off x="609600" y="1371600"/>
            <a:ext cx="3168650" cy="2305050"/>
          </a:xfrm>
          <a:prstGeom prst="rect">
            <a:avLst/>
          </a:prstGeom>
          <a:noFill/>
          <a:ln w="9525">
            <a:noFill/>
            <a:miter lim="800000"/>
            <a:headEnd/>
            <a:tailEnd/>
          </a:ln>
        </p:spPr>
      </p:pic>
      <p:pic>
        <p:nvPicPr>
          <p:cNvPr id="56326" name="Picture 6" descr="DSC01405"/>
          <p:cNvPicPr>
            <a:picLocks noGrp="1" noChangeAspect="1" noChangeArrowheads="1"/>
          </p:cNvPicPr>
          <p:nvPr>
            <p:ph sz="quarter" idx="2"/>
          </p:nvPr>
        </p:nvPicPr>
        <p:blipFill>
          <a:blip r:embed="rId5" cstate="print"/>
          <a:srcRect/>
          <a:stretch>
            <a:fillRect/>
          </a:stretch>
        </p:blipFill>
        <p:spPr>
          <a:xfrm>
            <a:off x="762000" y="3733800"/>
            <a:ext cx="2992438" cy="2503488"/>
          </a:xfr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sz="quarter"/>
          </p:nvPr>
        </p:nvSpPr>
        <p:spPr bwMode="auto">
          <a:xfrm>
            <a:off x="533400" y="609600"/>
            <a:ext cx="79248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2800" b="1" smtClean="0">
                <a:solidFill>
                  <a:schemeClr val="tx1"/>
                </a:solidFill>
                <a:latin typeface="幼圆" pitchFamily="49" charset="-122"/>
                <a:ea typeface="幼圆" pitchFamily="49" charset="-122"/>
              </a:rPr>
              <a:t>II </a:t>
            </a:r>
            <a:r>
              <a:rPr lang="zh-CN" altLang="en-US" sz="2800" b="1" smtClean="0">
                <a:solidFill>
                  <a:schemeClr val="tx1"/>
                </a:solidFill>
                <a:latin typeface="幼圆" pitchFamily="49" charset="-122"/>
                <a:ea typeface="幼圆" pitchFamily="49" charset="-122"/>
              </a:rPr>
              <a:t>材料技术的发展改变着我们的生活</a:t>
            </a:r>
            <a:r>
              <a:rPr lang="en-US" altLang="zh-CN" sz="2800" b="1" smtClean="0">
                <a:solidFill>
                  <a:schemeClr val="tx1"/>
                </a:solidFill>
                <a:ea typeface="幼圆" pitchFamily="49" charset="-122"/>
              </a:rPr>
              <a:t>——</a:t>
            </a:r>
            <a:r>
              <a:rPr lang="zh-CN" altLang="en-US" sz="2800" b="1" smtClean="0">
                <a:latin typeface="幼圆" pitchFamily="49" charset="-122"/>
                <a:ea typeface="幼圆" pitchFamily="49" charset="-122"/>
              </a:rPr>
              <a:t>计算机</a:t>
            </a:r>
            <a:endParaRPr lang="zh-CN" altLang="en-US" smtClean="0"/>
          </a:p>
        </p:txBody>
      </p:sp>
      <p:pic>
        <p:nvPicPr>
          <p:cNvPr id="57347" name="Picture 7" descr="image031"/>
          <p:cNvPicPr>
            <a:picLocks noGrp="1" noChangeAspect="1" noChangeArrowheads="1"/>
          </p:cNvPicPr>
          <p:nvPr>
            <p:ph sz="quarter" idx="1"/>
          </p:nvPr>
        </p:nvPicPr>
        <p:blipFill>
          <a:blip r:embed="rId3" cstate="print"/>
          <a:srcRect/>
          <a:stretch>
            <a:fillRect/>
          </a:stretch>
        </p:blipFill>
        <p:spPr>
          <a:xfrm>
            <a:off x="838200" y="1752600"/>
            <a:ext cx="2960688" cy="4267200"/>
          </a:xfrm>
          <a:noFill/>
        </p:spPr>
      </p:pic>
      <p:pic>
        <p:nvPicPr>
          <p:cNvPr id="277512" name="Picture 8" descr="01"/>
          <p:cNvPicPr>
            <a:picLocks noChangeAspect="1" noChangeArrowheads="1"/>
          </p:cNvPicPr>
          <p:nvPr/>
        </p:nvPicPr>
        <p:blipFill>
          <a:blip r:embed="rId4" cstate="print"/>
          <a:srcRect l="51675" b="50177"/>
          <a:stretch>
            <a:fillRect/>
          </a:stretch>
        </p:blipFill>
        <p:spPr bwMode="auto">
          <a:xfrm>
            <a:off x="4343400" y="1752600"/>
            <a:ext cx="3810000" cy="4343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7512"/>
                                        </p:tgtEl>
                                        <p:attrNameLst>
                                          <p:attrName>style.visibility</p:attrName>
                                        </p:attrNameLst>
                                      </p:cBhvr>
                                      <p:to>
                                        <p:strVal val="visible"/>
                                      </p:to>
                                    </p:set>
                                    <p:anim calcmode="lin" valueType="num">
                                      <p:cBhvr additive="base">
                                        <p:cTn id="7" dur="500" fill="hold"/>
                                        <p:tgtEl>
                                          <p:spTgt spid="277512"/>
                                        </p:tgtEl>
                                        <p:attrNameLst>
                                          <p:attrName>ppt_x</p:attrName>
                                        </p:attrNameLst>
                                      </p:cBhvr>
                                      <p:tavLst>
                                        <p:tav tm="0">
                                          <p:val>
                                            <p:strVal val="0-#ppt_w/2"/>
                                          </p:val>
                                        </p:tav>
                                        <p:tav tm="100000">
                                          <p:val>
                                            <p:strVal val="#ppt_x"/>
                                          </p:val>
                                        </p:tav>
                                      </p:tavLst>
                                    </p:anim>
                                    <p:anim calcmode="lin" valueType="num">
                                      <p:cBhvr additive="base">
                                        <p:cTn id="8" dur="500" fill="hold"/>
                                        <p:tgtEl>
                                          <p:spTgt spid="27751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sz="quarter"/>
          </p:nvPr>
        </p:nvSpPr>
        <p:spPr bwMode="auto">
          <a:xfrm>
            <a:off x="685800" y="609600"/>
            <a:ext cx="7772400" cy="6096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2800" b="1" smtClean="0">
                <a:solidFill>
                  <a:schemeClr val="tx1"/>
                </a:solidFill>
                <a:latin typeface="幼圆" pitchFamily="49" charset="-122"/>
                <a:ea typeface="幼圆" pitchFamily="49" charset="-122"/>
              </a:rPr>
              <a:t>II </a:t>
            </a:r>
            <a:r>
              <a:rPr lang="zh-CN" altLang="en-US" sz="2800" b="1" smtClean="0">
                <a:solidFill>
                  <a:schemeClr val="tx1"/>
                </a:solidFill>
                <a:latin typeface="幼圆" pitchFamily="49" charset="-122"/>
                <a:ea typeface="幼圆" pitchFamily="49" charset="-122"/>
              </a:rPr>
              <a:t>材料技术的发展改变着我们的生活</a:t>
            </a:r>
            <a:r>
              <a:rPr lang="en-US" altLang="zh-CN" sz="2800" b="1" smtClean="0">
                <a:solidFill>
                  <a:schemeClr val="tx1"/>
                </a:solidFill>
                <a:ea typeface="幼圆" pitchFamily="49" charset="-122"/>
              </a:rPr>
              <a:t>——</a:t>
            </a:r>
            <a:r>
              <a:rPr lang="zh-CN" altLang="en-US" sz="2800" b="1" smtClean="0">
                <a:latin typeface="幼圆" pitchFamily="49" charset="-122"/>
                <a:ea typeface="幼圆" pitchFamily="49" charset="-122"/>
              </a:rPr>
              <a:t>交通</a:t>
            </a:r>
          </a:p>
        </p:txBody>
      </p:sp>
      <p:pic>
        <p:nvPicPr>
          <p:cNvPr id="58371" name="Picture 3" descr="DSC01386"/>
          <p:cNvPicPr>
            <a:picLocks noGrp="1" noChangeAspect="1" noChangeArrowheads="1"/>
          </p:cNvPicPr>
          <p:nvPr>
            <p:ph sz="quarter" idx="1"/>
          </p:nvPr>
        </p:nvPicPr>
        <p:blipFill>
          <a:blip r:embed="rId2" cstate="print"/>
          <a:srcRect/>
          <a:stretch>
            <a:fillRect/>
          </a:stretch>
        </p:blipFill>
        <p:spPr>
          <a:xfrm>
            <a:off x="3635375" y="1412875"/>
            <a:ext cx="3168650" cy="2189163"/>
          </a:xfrm>
        </p:spPr>
      </p:pic>
      <p:pic>
        <p:nvPicPr>
          <p:cNvPr id="58372" name="Picture 4" descr="P2010010"/>
          <p:cNvPicPr>
            <a:picLocks noGrp="1" noChangeAspect="1" noChangeArrowheads="1"/>
          </p:cNvPicPr>
          <p:nvPr>
            <p:ph sz="quarter" idx="2"/>
          </p:nvPr>
        </p:nvPicPr>
        <p:blipFill>
          <a:blip r:embed="rId3" cstate="print"/>
          <a:srcRect/>
          <a:stretch>
            <a:fillRect/>
          </a:stretch>
        </p:blipFill>
        <p:spPr>
          <a:xfrm>
            <a:off x="696913" y="3500438"/>
            <a:ext cx="2755900" cy="2503487"/>
          </a:xfrm>
          <a:noFill/>
        </p:spPr>
      </p:pic>
      <p:pic>
        <p:nvPicPr>
          <p:cNvPr id="58373" name="Picture 5" descr="P2030055"/>
          <p:cNvPicPr>
            <a:picLocks noGrp="1" noChangeAspect="1" noChangeArrowheads="1"/>
          </p:cNvPicPr>
          <p:nvPr>
            <p:ph sz="quarter" idx="3"/>
          </p:nvPr>
        </p:nvPicPr>
        <p:blipFill>
          <a:blip r:embed="rId4" cstate="print"/>
          <a:srcRect/>
          <a:stretch>
            <a:fillRect/>
          </a:stretch>
        </p:blipFill>
        <p:spPr>
          <a:xfrm>
            <a:off x="468313" y="1412875"/>
            <a:ext cx="2919412" cy="2189163"/>
          </a:xfrm>
          <a:noFill/>
        </p:spPr>
      </p:pic>
      <p:pic>
        <p:nvPicPr>
          <p:cNvPr id="58374" name="Picture 6" descr="PC150027"/>
          <p:cNvPicPr>
            <a:picLocks noChangeAspect="1" noChangeArrowheads="1"/>
          </p:cNvPicPr>
          <p:nvPr/>
        </p:nvPicPr>
        <p:blipFill>
          <a:blip r:embed="rId5" cstate="print"/>
          <a:srcRect/>
          <a:stretch>
            <a:fillRect/>
          </a:stretch>
        </p:blipFill>
        <p:spPr bwMode="auto">
          <a:xfrm>
            <a:off x="3635375" y="3789363"/>
            <a:ext cx="3240088" cy="225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457200" y="1066800"/>
            <a:ext cx="2971800" cy="1552575"/>
          </a:xfrm>
          <a:prstGeom prst="rect">
            <a:avLst/>
          </a:prstGeom>
          <a:noFill/>
          <a:ln w="9525">
            <a:noFill/>
            <a:miter lim="800000"/>
            <a:headEnd/>
            <a:tailEnd/>
          </a:ln>
        </p:spPr>
        <p:txBody>
          <a:bodyPr anchor="ctr">
            <a:spAutoFit/>
          </a:bodyPr>
          <a:lstStyle/>
          <a:p>
            <a:pPr>
              <a:lnSpc>
                <a:spcPct val="120000"/>
              </a:lnSpc>
            </a:pPr>
            <a:r>
              <a:rPr lang="zh-CN" altLang="en-US" sz="2000" b="1">
                <a:latin typeface="幼圆" pitchFamily="49" charset="-122"/>
                <a:ea typeface="幼圆" pitchFamily="49" charset="-122"/>
              </a:rPr>
              <a:t>福特</a:t>
            </a:r>
            <a:r>
              <a:rPr lang="en-US" altLang="zh-CN" sz="2000" b="1">
                <a:latin typeface="幼圆" pitchFamily="49" charset="-122"/>
                <a:ea typeface="幼圆" pitchFamily="49" charset="-122"/>
              </a:rPr>
              <a:t>2000</a:t>
            </a:r>
            <a:r>
              <a:rPr lang="zh-CN" altLang="en-US" sz="2000" b="1">
                <a:latin typeface="幼圆" pitchFamily="49" charset="-122"/>
                <a:ea typeface="幼圆" pitchFamily="49" charset="-122"/>
              </a:rPr>
              <a:t>与西纳给</a:t>
            </a:r>
            <a:r>
              <a:rPr lang="en-US" altLang="zh-CN" sz="2000" b="1">
                <a:latin typeface="幼圆" pitchFamily="49" charset="-122"/>
                <a:ea typeface="幼圆" pitchFamily="49" charset="-122"/>
              </a:rPr>
              <a:t>2010</a:t>
            </a:r>
            <a:r>
              <a:rPr lang="zh-CN" altLang="en-US" sz="2000" b="1">
                <a:latin typeface="幼圆" pitchFamily="49" charset="-122"/>
                <a:ea typeface="幼圆" pitchFamily="49" charset="-122"/>
              </a:rPr>
              <a:t>这两款由材料工程师设计的汽车将成为未来交通工具。</a:t>
            </a:r>
          </a:p>
        </p:txBody>
      </p:sp>
      <p:pic>
        <p:nvPicPr>
          <p:cNvPr id="241667" name="Picture 3" descr="car"/>
          <p:cNvPicPr>
            <a:picLocks noChangeAspect="1" noChangeArrowheads="1"/>
          </p:cNvPicPr>
          <p:nvPr/>
        </p:nvPicPr>
        <p:blipFill>
          <a:blip r:embed="rId2" cstate="print"/>
          <a:srcRect/>
          <a:stretch>
            <a:fillRect/>
          </a:stretch>
        </p:blipFill>
        <p:spPr bwMode="auto">
          <a:xfrm>
            <a:off x="3352800" y="381000"/>
            <a:ext cx="5791200" cy="2352675"/>
          </a:xfrm>
          <a:prstGeom prst="rect">
            <a:avLst/>
          </a:prstGeom>
          <a:noFill/>
          <a:ln w="9525">
            <a:noFill/>
            <a:miter lim="800000"/>
            <a:headEnd/>
            <a:tailEnd/>
          </a:ln>
        </p:spPr>
      </p:pic>
      <p:pic>
        <p:nvPicPr>
          <p:cNvPr id="241668" name="Picture 4" descr="p8"/>
          <p:cNvPicPr>
            <a:picLocks noChangeAspect="1" noChangeArrowheads="1"/>
          </p:cNvPicPr>
          <p:nvPr/>
        </p:nvPicPr>
        <p:blipFill>
          <a:blip r:embed="rId3" cstate="print"/>
          <a:srcRect/>
          <a:stretch>
            <a:fillRect/>
          </a:stretch>
        </p:blipFill>
        <p:spPr bwMode="auto">
          <a:xfrm>
            <a:off x="228600" y="3886200"/>
            <a:ext cx="3505200" cy="2282825"/>
          </a:xfrm>
          <a:prstGeom prst="rect">
            <a:avLst/>
          </a:prstGeom>
          <a:noFill/>
          <a:ln w="9525">
            <a:noFill/>
            <a:miter lim="800000"/>
            <a:headEnd/>
            <a:tailEnd/>
          </a:ln>
        </p:spPr>
      </p:pic>
      <p:sp>
        <p:nvSpPr>
          <p:cNvPr id="241669" name="Rectangle 5"/>
          <p:cNvSpPr>
            <a:spLocks noChangeArrowheads="1"/>
          </p:cNvSpPr>
          <p:nvPr/>
        </p:nvSpPr>
        <p:spPr bwMode="auto">
          <a:xfrm>
            <a:off x="3886200" y="5410200"/>
            <a:ext cx="4648200" cy="822325"/>
          </a:xfrm>
          <a:prstGeom prst="rect">
            <a:avLst/>
          </a:prstGeom>
          <a:noFill/>
          <a:ln w="9525" algn="ctr">
            <a:noFill/>
            <a:miter lim="800000"/>
            <a:headEnd/>
            <a:tailEnd/>
          </a:ln>
        </p:spPr>
        <p:txBody>
          <a:bodyPr>
            <a:spAutoFit/>
          </a:bodyPr>
          <a:lstStyle/>
          <a:p>
            <a:pPr>
              <a:spcBef>
                <a:spcPct val="50000"/>
              </a:spcBef>
            </a:pPr>
            <a:r>
              <a:rPr lang="zh-CN" altLang="en-US" sz="2400" b="1">
                <a:latin typeface="幼圆" pitchFamily="49" charset="-122"/>
                <a:ea typeface="幼圆" pitchFamily="49" charset="-122"/>
              </a:rPr>
              <a:t>汽车用高强钢，比原先的轻</a:t>
            </a:r>
            <a:r>
              <a:rPr lang="en-US" altLang="zh-CN" sz="2400" b="1">
                <a:latin typeface="幼圆" pitchFamily="49" charset="-122"/>
                <a:ea typeface="幼圆" pitchFamily="49" charset="-122"/>
              </a:rPr>
              <a:t>24%</a:t>
            </a:r>
            <a:r>
              <a:rPr lang="zh-CN" altLang="en-US" sz="2400" b="1">
                <a:latin typeface="幼圆" pitchFamily="49" charset="-122"/>
                <a:ea typeface="幼圆" pitchFamily="49" charset="-122"/>
              </a:rPr>
              <a:t>，而强度高</a:t>
            </a:r>
            <a:r>
              <a:rPr lang="en-US" altLang="zh-CN" sz="2400" b="1">
                <a:latin typeface="幼圆" pitchFamily="49" charset="-122"/>
                <a:ea typeface="幼圆" pitchFamily="49" charset="-122"/>
              </a:rPr>
              <a:t>34%</a:t>
            </a:r>
            <a:r>
              <a:rPr lang="zh-CN" altLang="en-US" sz="2400" b="1">
                <a:latin typeface="幼圆" pitchFamily="49" charset="-122"/>
                <a:ea typeface="幼圆" pitchFamily="49" charset="-122"/>
              </a:rPr>
              <a:t>。</a:t>
            </a:r>
          </a:p>
        </p:txBody>
      </p:sp>
      <p:sp>
        <p:nvSpPr>
          <p:cNvPr id="59398" name="Rectangle 6"/>
          <p:cNvSpPr>
            <a:spLocks noGrp="1" noChangeArrowheads="1"/>
          </p:cNvSpPr>
          <p:nvPr>
            <p:ph type="title" idx="4294967295"/>
          </p:nvPr>
        </p:nvSpPr>
        <p:spPr bwMode="auto">
          <a:xfrm>
            <a:off x="457200" y="381000"/>
            <a:ext cx="1600200" cy="609600"/>
          </a:xfrm>
          <a:prstGeom prst="rect">
            <a:avLst/>
          </a:prstGeom>
          <a:solidFill>
            <a:srgbClr val="FFFFFF"/>
          </a:solidFill>
          <a:ln>
            <a:miter lim="800000"/>
            <a:headEnd/>
            <a:tailEnd/>
          </a:ln>
        </p:spPr>
        <p:txBody>
          <a:bodyPr/>
          <a:lstStyle/>
          <a:p>
            <a:pPr algn="l" eaLnBrk="1" hangingPunct="1"/>
            <a:r>
              <a:rPr lang="zh-CN" altLang="en-US" sz="2800" b="1" smtClean="0">
                <a:solidFill>
                  <a:schemeClr val="tx1"/>
                </a:solidFill>
                <a:ea typeface="幼圆" pitchFamily="49" charset="-122"/>
              </a:rPr>
              <a:t>汽车</a:t>
            </a:r>
          </a:p>
        </p:txBody>
      </p:sp>
      <p:sp>
        <p:nvSpPr>
          <p:cNvPr id="241678" name="Text Box 14"/>
          <p:cNvSpPr txBox="1">
            <a:spLocks noChangeArrowheads="1"/>
          </p:cNvSpPr>
          <p:nvPr/>
        </p:nvSpPr>
        <p:spPr bwMode="auto">
          <a:xfrm>
            <a:off x="3886200" y="3505200"/>
            <a:ext cx="5029200" cy="1679575"/>
          </a:xfrm>
          <a:prstGeom prst="rect">
            <a:avLst/>
          </a:prstGeom>
          <a:noFill/>
          <a:ln w="9525">
            <a:noFill/>
            <a:miter lim="800000"/>
            <a:headEnd/>
            <a:tailEnd/>
          </a:ln>
        </p:spPr>
        <p:txBody>
          <a:bodyPr>
            <a:spAutoFit/>
          </a:bodyPr>
          <a:lstStyle/>
          <a:p>
            <a:pPr>
              <a:lnSpc>
                <a:spcPct val="130000"/>
              </a:lnSpc>
            </a:pPr>
            <a:r>
              <a:rPr lang="zh-CN" altLang="en-US" sz="2000"/>
              <a:t>新型钢材的优点是：</a:t>
            </a:r>
          </a:p>
          <a:p>
            <a:pPr>
              <a:lnSpc>
                <a:spcPct val="130000"/>
              </a:lnSpc>
            </a:pPr>
            <a:r>
              <a:rPr lang="zh-CN" altLang="en-US" sz="2000"/>
              <a:t>高撞击能量吸收率；高强度</a:t>
            </a:r>
            <a:r>
              <a:rPr lang="en-US" altLang="zh-CN" sz="2000"/>
              <a:t>-</a:t>
            </a:r>
            <a:r>
              <a:rPr lang="zh-CN" altLang="en-US" sz="2000"/>
              <a:t>质量比；实用新型制造工艺；可以有多种不同性能</a:t>
            </a:r>
            <a:r>
              <a:rPr lang="en-US" altLang="zh-CN" sz="2000"/>
              <a:t>(</a:t>
            </a:r>
            <a:r>
              <a:rPr lang="zh-CN" altLang="en-US" sz="2000"/>
              <a:t>寿命、防锈等）。</a:t>
            </a:r>
          </a:p>
        </p:txBody>
      </p:sp>
      <p:sp>
        <p:nvSpPr>
          <p:cNvPr id="241679" name="Rectangle 15"/>
          <p:cNvSpPr>
            <a:spLocks noChangeArrowheads="1"/>
          </p:cNvSpPr>
          <p:nvPr/>
        </p:nvSpPr>
        <p:spPr bwMode="auto">
          <a:xfrm>
            <a:off x="381000" y="2895600"/>
            <a:ext cx="8458200" cy="701675"/>
          </a:xfrm>
          <a:prstGeom prst="rect">
            <a:avLst/>
          </a:prstGeom>
          <a:noFill/>
          <a:ln w="9525">
            <a:noFill/>
            <a:miter lim="800000"/>
            <a:headEnd/>
            <a:tailEnd/>
          </a:ln>
        </p:spPr>
        <p:txBody>
          <a:bodyPr>
            <a:spAutoFit/>
          </a:bodyPr>
          <a:lstStyle/>
          <a:p>
            <a:pPr>
              <a:spcBef>
                <a:spcPct val="50000"/>
              </a:spcBef>
            </a:pPr>
            <a:r>
              <a:rPr lang="zh-CN" altLang="en-US" sz="2000">
                <a:latin typeface="幼圆" pitchFamily="49" charset="-122"/>
                <a:ea typeface="幼圆" pitchFamily="49" charset="-122"/>
              </a:rPr>
              <a:t>一百多年来，钢铁一直是汽车工业的基础。你也许会说这已经没什么好发展的了，不过，你错了！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166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4166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4167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24166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2416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1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autoUpdateAnimBg="0"/>
      <p:bldP spid="241669" grpId="0" autoUpdateAnimBg="0"/>
      <p:bldP spid="241678" grpId="0" autoUpdateAnimBg="0"/>
      <p:bldP spid="241679"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250825" y="2781300"/>
            <a:ext cx="3744913" cy="3455988"/>
          </a:xfrm>
        </p:spPr>
        <p:txBody>
          <a:bodyPr/>
          <a:lstStyle/>
          <a:p>
            <a:pPr marL="0" indent="0" eaLnBrk="1" hangingPunct="1">
              <a:lnSpc>
                <a:spcPct val="110000"/>
              </a:lnSpc>
              <a:buFontTx/>
              <a:buNone/>
            </a:pPr>
            <a:r>
              <a:rPr lang="zh-CN" altLang="en-US" sz="2300" b="1" smtClean="0">
                <a:solidFill>
                  <a:srgbClr val="FF00FF"/>
                </a:solidFill>
              </a:rPr>
              <a:t>超导磁悬浮列车</a:t>
            </a:r>
            <a:r>
              <a:rPr lang="zh-CN" altLang="en-US" b="1" smtClean="0">
                <a:solidFill>
                  <a:schemeClr val="bg1"/>
                </a:solidFill>
              </a:rPr>
              <a:t>    </a:t>
            </a:r>
            <a:r>
              <a:rPr lang="zh-CN" altLang="en-US" sz="2200" smtClean="0"/>
              <a:t>西南交通大学已研制成功全国唯一一辆“世纪号”超导磁悬浮列车，这种高温超导磁悬浮列车最大特点就是乘坐平稳、安全和快捷。和世界上最先进的轻轨列车比较，它没有一点轰隆隆的噪声，十分安静。</a:t>
            </a:r>
          </a:p>
        </p:txBody>
      </p:sp>
      <p:pic>
        <p:nvPicPr>
          <p:cNvPr id="60419" name="Picture 3" descr="219388_0"/>
          <p:cNvPicPr>
            <a:picLocks noChangeAspect="1" noChangeArrowheads="1"/>
          </p:cNvPicPr>
          <p:nvPr/>
        </p:nvPicPr>
        <p:blipFill>
          <a:blip r:embed="rId2" cstate="print"/>
          <a:srcRect/>
          <a:stretch>
            <a:fillRect/>
          </a:stretch>
        </p:blipFill>
        <p:spPr bwMode="auto">
          <a:xfrm>
            <a:off x="4284663" y="3141663"/>
            <a:ext cx="4572000" cy="2473325"/>
          </a:xfrm>
          <a:prstGeom prst="rect">
            <a:avLst/>
          </a:prstGeom>
          <a:noFill/>
          <a:ln w="9525">
            <a:noFill/>
            <a:miter lim="800000"/>
            <a:headEnd/>
            <a:tailEnd/>
          </a:ln>
        </p:spPr>
      </p:pic>
      <p:sp>
        <p:nvSpPr>
          <p:cNvPr id="60420" name="Rectangle 4"/>
          <p:cNvSpPr>
            <a:spLocks noChangeArrowheads="1"/>
          </p:cNvSpPr>
          <p:nvPr/>
        </p:nvSpPr>
        <p:spPr bwMode="auto">
          <a:xfrm>
            <a:off x="3851275" y="1125538"/>
            <a:ext cx="2913063" cy="457200"/>
          </a:xfrm>
          <a:prstGeom prst="rect">
            <a:avLst/>
          </a:prstGeom>
          <a:noFill/>
          <a:ln w="9525">
            <a:noFill/>
            <a:miter lim="800000"/>
            <a:headEnd/>
            <a:tailEnd/>
          </a:ln>
        </p:spPr>
        <p:txBody>
          <a:bodyPr wrap="none" anchor="ctr">
            <a:spAutoFit/>
          </a:bodyPr>
          <a:lstStyle/>
          <a:p>
            <a:r>
              <a:rPr lang="en-US" altLang="zh-CN" sz="2400"/>
              <a:t>1980’s</a:t>
            </a:r>
            <a:r>
              <a:rPr lang="zh-CN" altLang="en-US" sz="2400"/>
              <a:t>：高温超导体</a:t>
            </a:r>
          </a:p>
        </p:txBody>
      </p:sp>
      <p:pic>
        <p:nvPicPr>
          <p:cNvPr id="60421" name="Picture 5" descr="superconductor"/>
          <p:cNvPicPr>
            <a:picLocks noChangeAspect="1" noChangeArrowheads="1"/>
          </p:cNvPicPr>
          <p:nvPr/>
        </p:nvPicPr>
        <p:blipFill>
          <a:blip r:embed="rId3" cstate="print"/>
          <a:srcRect/>
          <a:stretch>
            <a:fillRect/>
          </a:stretch>
        </p:blipFill>
        <p:spPr bwMode="auto">
          <a:xfrm>
            <a:off x="468313" y="333375"/>
            <a:ext cx="2641600" cy="215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hlinkClick r:id="" action="ppaction://noaction" highlightClick="1"/>
          </p:cNvPr>
          <p:cNvSpPr>
            <a:spLocks noChangeArrowheads="1"/>
          </p:cNvSpPr>
          <p:nvPr/>
        </p:nvSpPr>
        <p:spPr bwMode="auto">
          <a:xfrm>
            <a:off x="539552" y="1412776"/>
            <a:ext cx="7924800" cy="2628412"/>
          </a:xfrm>
          <a:prstGeom prst="rect">
            <a:avLst/>
          </a:prstGeom>
          <a:noFill/>
          <a:ln w="9525">
            <a:noFill/>
            <a:miter lim="800000"/>
            <a:headEnd/>
            <a:tailEnd/>
          </a:ln>
        </p:spPr>
        <p:txBody>
          <a:bodyPr>
            <a:spAutoFit/>
          </a:bodyPr>
          <a:lstStyle/>
          <a:p>
            <a:pPr>
              <a:lnSpc>
                <a:spcPct val="140000"/>
              </a:lnSpc>
              <a:spcBef>
                <a:spcPct val="20000"/>
              </a:spcBef>
              <a:buClr>
                <a:schemeClr val="accent2"/>
              </a:buClr>
              <a:buFont typeface="Wingdings" pitchFamily="2" charset="2"/>
              <a:buChar char="o"/>
            </a:pPr>
            <a:r>
              <a:rPr lang="zh-CN" altLang="en-US" sz="3000" b="1" dirty="0">
                <a:solidFill>
                  <a:schemeClr val="accent2"/>
                </a:solidFill>
                <a:latin typeface="Verdana" pitchFamily="34" charset="0"/>
                <a:ea typeface="幼圆" pitchFamily="49" charset="-122"/>
              </a:rPr>
              <a:t>什么是材料？</a:t>
            </a:r>
          </a:p>
          <a:p>
            <a:pPr lvl="1">
              <a:lnSpc>
                <a:spcPct val="140000"/>
              </a:lnSpc>
              <a:spcBef>
                <a:spcPct val="20000"/>
              </a:spcBef>
              <a:buClr>
                <a:schemeClr val="accent2"/>
              </a:buClr>
              <a:buFont typeface="Wingdings" pitchFamily="2" charset="2"/>
              <a:buChar char="n"/>
            </a:pPr>
            <a:r>
              <a:rPr lang="zh-CN" altLang="en-US" sz="2600" b="1" dirty="0">
                <a:latin typeface="Verdana" pitchFamily="34" charset="0"/>
                <a:ea typeface="幼圆" pitchFamily="49" charset="-122"/>
              </a:rPr>
              <a:t>材料</a:t>
            </a:r>
            <a:r>
              <a:rPr lang="en-US" altLang="zh-CN" sz="2600" b="1" dirty="0">
                <a:latin typeface="Verdana" pitchFamily="34" charset="0"/>
                <a:ea typeface="幼圆" pitchFamily="49" charset="-122"/>
              </a:rPr>
              <a:t>——</a:t>
            </a:r>
            <a:r>
              <a:rPr lang="zh-CN" altLang="en-US" sz="2600" b="1" dirty="0">
                <a:latin typeface="Verdana" pitchFamily="34" charset="0"/>
                <a:ea typeface="幼圆" pitchFamily="49" charset="-122"/>
              </a:rPr>
              <a:t>能为人类制造</a:t>
            </a:r>
            <a:r>
              <a:rPr lang="zh-CN" altLang="en-US" sz="2600" b="1" dirty="0" smtClean="0">
                <a:latin typeface="Verdana" pitchFamily="34" charset="0"/>
                <a:ea typeface="幼圆" pitchFamily="49" charset="-122"/>
              </a:rPr>
              <a:t>有用</a:t>
            </a:r>
            <a:r>
              <a:rPr lang="zh-CN" altLang="en-US" sz="2800" b="1" dirty="0" smtClean="0">
                <a:solidFill>
                  <a:srgbClr val="000096"/>
                </a:solidFill>
                <a:latin typeface="楷体" pitchFamily="49" charset="-122"/>
                <a:ea typeface="楷体" pitchFamily="49" charset="-122"/>
              </a:rPr>
              <a:t>物件、构件或器件</a:t>
            </a:r>
            <a:r>
              <a:rPr lang="zh-CN" altLang="en-US" sz="2600" b="1" dirty="0" smtClean="0">
                <a:latin typeface="Verdana" pitchFamily="34" charset="0"/>
                <a:ea typeface="幼圆" pitchFamily="49" charset="-122"/>
              </a:rPr>
              <a:t>的</a:t>
            </a:r>
            <a:r>
              <a:rPr lang="zh-CN" altLang="en-US" sz="2600" b="1" dirty="0">
                <a:latin typeface="Verdana" pitchFamily="34" charset="0"/>
                <a:ea typeface="幼圆" pitchFamily="49" charset="-122"/>
              </a:rPr>
              <a:t>物质。</a:t>
            </a:r>
          </a:p>
          <a:p>
            <a:pPr lvl="1">
              <a:lnSpc>
                <a:spcPct val="140000"/>
              </a:lnSpc>
              <a:spcBef>
                <a:spcPct val="20000"/>
              </a:spcBef>
              <a:buClr>
                <a:schemeClr val="accent2"/>
              </a:buClr>
              <a:buFont typeface="Wingdings" pitchFamily="2" charset="2"/>
              <a:buChar char="n"/>
            </a:pPr>
            <a:r>
              <a:rPr lang="zh-CN" altLang="en-US" sz="2600" b="1" dirty="0">
                <a:latin typeface="Verdana" pitchFamily="34" charset="0"/>
                <a:ea typeface="幼圆" pitchFamily="49" charset="-122"/>
              </a:rPr>
              <a:t>是人类生活和生产的物质基础。</a:t>
            </a:r>
          </a:p>
        </p:txBody>
      </p:sp>
      <p:sp>
        <p:nvSpPr>
          <p:cNvPr id="9219" name="Rectangle 2"/>
          <p:cNvSpPr>
            <a:spLocks noGrp="1" noChangeArrowheads="1"/>
          </p:cNvSpPr>
          <p:nvPr>
            <p:ph type="title"/>
          </p:nvPr>
        </p:nvSpPr>
        <p:spPr bwMode="auto">
          <a:xfrm>
            <a:off x="457200" y="413792"/>
            <a:ext cx="8229600"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dirty="0" smtClean="0">
                <a:latin typeface="MS UI Gothic" pitchFamily="34" charset="-128"/>
                <a:ea typeface="MS UI Gothic" pitchFamily="34" charset="-128"/>
              </a:rPr>
              <a:t>引言</a:t>
            </a:r>
          </a:p>
        </p:txBody>
      </p:sp>
      <p:pic>
        <p:nvPicPr>
          <p:cNvPr id="5" name="Picture 7" descr="different mater"/>
          <p:cNvPicPr>
            <a:picLocks noGrp="1" noChangeAspect="1" noChangeArrowheads="1"/>
          </p:cNvPicPr>
          <p:nvPr>
            <p:ph sz="half" idx="4294967295"/>
          </p:nvPr>
        </p:nvPicPr>
        <p:blipFill>
          <a:blip r:embed="rId3" cstate="print"/>
          <a:srcRect/>
          <a:stretch>
            <a:fillRect/>
          </a:stretch>
        </p:blipFill>
        <p:spPr>
          <a:xfrm>
            <a:off x="6228184" y="3573016"/>
            <a:ext cx="2486025" cy="1582737"/>
          </a:xfrm>
        </p:spPr>
      </p:pic>
      <p:sp>
        <p:nvSpPr>
          <p:cNvPr id="9221" name="Rectangle 4"/>
          <p:cNvSpPr>
            <a:spLocks noChangeArrowheads="1"/>
          </p:cNvSpPr>
          <p:nvPr/>
        </p:nvSpPr>
        <p:spPr bwMode="auto">
          <a:xfrm>
            <a:off x="900113" y="5256808"/>
            <a:ext cx="7488237" cy="1052512"/>
          </a:xfrm>
          <a:prstGeom prst="rect">
            <a:avLst/>
          </a:prstGeom>
          <a:noFill/>
          <a:ln w="9525" algn="ctr">
            <a:noFill/>
            <a:miter lim="800000"/>
            <a:headEnd/>
            <a:tailEnd/>
          </a:ln>
        </p:spPr>
        <p:txBody>
          <a:bodyPr>
            <a:spAutoFit/>
          </a:bodyPr>
          <a:lstStyle/>
          <a:p>
            <a:pPr>
              <a:lnSpc>
                <a:spcPct val="130000"/>
              </a:lnSpc>
            </a:pPr>
            <a:r>
              <a:rPr kumimoji="1" lang="zh-CN" altLang="en-US" sz="2400" b="1" dirty="0">
                <a:solidFill>
                  <a:srgbClr val="FF0000"/>
                </a:solidFill>
              </a:rPr>
              <a:t>　　材料科学与人类文明的关系密切，可以说，人类的衣、食、住、行均离不开它。</a:t>
            </a:r>
            <a:endParaRPr kumimoji="1"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6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62">
                                            <p:txEl>
                                              <p:pRg st="2" end="2"/>
                                            </p:txEl>
                                          </p:spTgt>
                                        </p:tgtEl>
                                        <p:attrNameLst>
                                          <p:attrName>style.visibility</p:attrName>
                                        </p:attrNameLst>
                                      </p:cBhvr>
                                      <p:to>
                                        <p:strVal val="visible"/>
                                      </p:to>
                                    </p:set>
                                  </p:childTnLst>
                                </p:cTn>
                              </p:par>
                              <p:par>
                                <p:cTn id="11" presetID="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par>
                                <p:cTn id="15" presetID="3" presetClass="entr" presetSubtype="10" fill="hold" grpId="0" nodeType="withEffect">
                                  <p:stCondLst>
                                    <p:cond delay="0"/>
                                  </p:stCondLst>
                                  <p:childTnLst>
                                    <p:set>
                                      <p:cBhvr>
                                        <p:cTn id="16" dur="1" fill="hold">
                                          <p:stCondLst>
                                            <p:cond delay="0"/>
                                          </p:stCondLst>
                                        </p:cTn>
                                        <p:tgtEl>
                                          <p:spTgt spid="9221"/>
                                        </p:tgtEl>
                                        <p:attrNameLst>
                                          <p:attrName>style.visibility</p:attrName>
                                        </p:attrNameLst>
                                      </p:cBhvr>
                                      <p:to>
                                        <p:strVal val="visible"/>
                                      </p:to>
                                    </p:set>
                                    <p:animEffect transition="in" filter="blinds(horizontal)">
                                      <p:cBhvr>
                                        <p:cTn id="1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xfrm>
            <a:off x="685800" y="609600"/>
            <a:ext cx="7772400" cy="6858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3200" b="1" smtClean="0">
                <a:solidFill>
                  <a:schemeClr val="tx1"/>
                </a:solidFill>
                <a:latin typeface="幼圆" pitchFamily="49" charset="-122"/>
                <a:ea typeface="幼圆" pitchFamily="49" charset="-122"/>
              </a:rPr>
              <a:t>II </a:t>
            </a:r>
            <a:r>
              <a:rPr lang="zh-CN" altLang="en-US" sz="3200" b="1" smtClean="0">
                <a:solidFill>
                  <a:schemeClr val="tx1"/>
                </a:solidFill>
                <a:latin typeface="幼圆" pitchFamily="49" charset="-122"/>
                <a:ea typeface="幼圆" pitchFamily="49" charset="-122"/>
              </a:rPr>
              <a:t>材料技术的发展改变着我们的生活</a:t>
            </a:r>
          </a:p>
        </p:txBody>
      </p:sp>
      <p:pic>
        <p:nvPicPr>
          <p:cNvPr id="240646" name="Picture 6" descr="image026"/>
          <p:cNvPicPr>
            <a:picLocks noChangeAspect="1" noChangeArrowheads="1"/>
          </p:cNvPicPr>
          <p:nvPr/>
        </p:nvPicPr>
        <p:blipFill>
          <a:blip r:embed="rId2" cstate="print">
            <a:lum bright="-18000" contrast="24000"/>
          </a:blip>
          <a:srcRect/>
          <a:stretch>
            <a:fillRect/>
          </a:stretch>
        </p:blipFill>
        <p:spPr bwMode="auto">
          <a:xfrm>
            <a:off x="395288" y="4292600"/>
            <a:ext cx="2089150" cy="869950"/>
          </a:xfrm>
          <a:prstGeom prst="rect">
            <a:avLst/>
          </a:prstGeom>
          <a:noFill/>
          <a:ln w="9525">
            <a:noFill/>
            <a:miter lim="800000"/>
            <a:headEnd/>
            <a:tailEnd/>
          </a:ln>
        </p:spPr>
      </p:pic>
      <p:sp>
        <p:nvSpPr>
          <p:cNvPr id="240647" name="Rectangle 7"/>
          <p:cNvSpPr>
            <a:spLocks noChangeArrowheads="1"/>
          </p:cNvSpPr>
          <p:nvPr/>
        </p:nvSpPr>
        <p:spPr bwMode="auto">
          <a:xfrm>
            <a:off x="468313" y="5248275"/>
            <a:ext cx="1403350" cy="457200"/>
          </a:xfrm>
          <a:prstGeom prst="rect">
            <a:avLst/>
          </a:prstGeom>
          <a:noFill/>
          <a:ln w="9525" algn="ctr">
            <a:noFill/>
            <a:miter lim="800000"/>
            <a:headEnd/>
            <a:tailEnd/>
          </a:ln>
        </p:spPr>
        <p:txBody>
          <a:bodyPr wrap="none">
            <a:spAutoFit/>
          </a:bodyPr>
          <a:lstStyle/>
          <a:p>
            <a:pPr>
              <a:spcBef>
                <a:spcPct val="50000"/>
              </a:spcBef>
            </a:pPr>
            <a:r>
              <a:rPr lang="zh-CN" altLang="en-US" sz="2400">
                <a:latin typeface="Verdana" pitchFamily="34" charset="0"/>
                <a:ea typeface="幼圆" pitchFamily="49" charset="-122"/>
              </a:rPr>
              <a:t>仿真手臂</a:t>
            </a:r>
          </a:p>
        </p:txBody>
      </p:sp>
      <p:sp>
        <p:nvSpPr>
          <p:cNvPr id="240648" name="Rectangle 8"/>
          <p:cNvSpPr>
            <a:spLocks noChangeArrowheads="1"/>
          </p:cNvSpPr>
          <p:nvPr/>
        </p:nvSpPr>
        <p:spPr bwMode="auto">
          <a:xfrm>
            <a:off x="2627313" y="4292600"/>
            <a:ext cx="3529012" cy="1311275"/>
          </a:xfrm>
          <a:prstGeom prst="rect">
            <a:avLst/>
          </a:prstGeom>
          <a:noFill/>
          <a:ln w="9525" algn="ctr">
            <a:noFill/>
            <a:miter lim="800000"/>
            <a:headEnd/>
            <a:tailEnd/>
          </a:ln>
        </p:spPr>
        <p:txBody>
          <a:bodyPr>
            <a:spAutoFit/>
          </a:bodyPr>
          <a:lstStyle/>
          <a:p>
            <a:pPr>
              <a:spcBef>
                <a:spcPct val="50000"/>
              </a:spcBef>
            </a:pPr>
            <a:r>
              <a:rPr lang="zh-CN" altLang="en-US" sz="2000">
                <a:latin typeface="Verdana" pitchFamily="34" charset="0"/>
                <a:ea typeface="幼圆" pitchFamily="49" charset="-122"/>
              </a:rPr>
              <a:t>用高强度碳纤维复合材料（强度高，重量轻）作手臂骨骼，陶瓷作感知元件，安装有可旋转的腕和手指以及微电机。</a:t>
            </a:r>
          </a:p>
        </p:txBody>
      </p:sp>
      <p:grpSp>
        <p:nvGrpSpPr>
          <p:cNvPr id="2" name="Group 13"/>
          <p:cNvGrpSpPr>
            <a:grpSpLocks/>
          </p:cNvGrpSpPr>
          <p:nvPr/>
        </p:nvGrpSpPr>
        <p:grpSpPr bwMode="auto">
          <a:xfrm>
            <a:off x="395288" y="1628775"/>
            <a:ext cx="4103687" cy="2197100"/>
            <a:chOff x="249" y="1026"/>
            <a:chExt cx="2585" cy="1384"/>
          </a:xfrm>
        </p:grpSpPr>
        <p:pic>
          <p:nvPicPr>
            <p:cNvPr id="61451" name="Picture 4" descr="bike1"/>
            <p:cNvPicPr>
              <a:picLocks noChangeAspect="1" noChangeArrowheads="1"/>
            </p:cNvPicPr>
            <p:nvPr/>
          </p:nvPicPr>
          <p:blipFill>
            <a:blip r:embed="rId3" cstate="print"/>
            <a:srcRect/>
            <a:stretch>
              <a:fillRect/>
            </a:stretch>
          </p:blipFill>
          <p:spPr bwMode="auto">
            <a:xfrm>
              <a:off x="249" y="1071"/>
              <a:ext cx="2585" cy="1338"/>
            </a:xfrm>
            <a:prstGeom prst="rect">
              <a:avLst/>
            </a:prstGeom>
            <a:noFill/>
            <a:ln w="9525">
              <a:noFill/>
              <a:miter lim="800000"/>
              <a:headEnd/>
              <a:tailEnd/>
            </a:ln>
          </p:spPr>
        </p:pic>
        <p:sp>
          <p:nvSpPr>
            <p:cNvPr id="61452" name="Rectangle 5"/>
            <p:cNvSpPr>
              <a:spLocks noChangeArrowheads="1"/>
            </p:cNvSpPr>
            <p:nvPr/>
          </p:nvSpPr>
          <p:spPr bwMode="auto">
            <a:xfrm>
              <a:off x="340" y="1026"/>
              <a:ext cx="2268" cy="250"/>
            </a:xfrm>
            <a:prstGeom prst="rect">
              <a:avLst/>
            </a:prstGeom>
            <a:noFill/>
            <a:ln w="9525">
              <a:noFill/>
              <a:miter lim="800000"/>
              <a:headEnd/>
              <a:tailEnd/>
            </a:ln>
          </p:spPr>
          <p:txBody>
            <a:bodyPr anchor="ctr">
              <a:spAutoFit/>
            </a:bodyPr>
            <a:lstStyle/>
            <a:p>
              <a:r>
                <a:rPr lang="en-US" altLang="zh-CN" sz="2000">
                  <a:solidFill>
                    <a:schemeClr val="bg1"/>
                  </a:solidFill>
                  <a:ea typeface="幼圆" pitchFamily="49" charset="-122"/>
                </a:rPr>
                <a:t>“</a:t>
              </a:r>
              <a:r>
                <a:rPr lang="zh-CN" altLang="en-US" sz="2000">
                  <a:solidFill>
                    <a:schemeClr val="bg1"/>
                  </a:solidFill>
                  <a:latin typeface="幼圆" pitchFamily="49" charset="-122"/>
                  <a:ea typeface="幼圆" pitchFamily="49" charset="-122"/>
                </a:rPr>
                <a:t>自行车发烧友</a:t>
              </a:r>
              <a:r>
                <a:rPr lang="zh-CN" altLang="en-US" sz="2000">
                  <a:solidFill>
                    <a:schemeClr val="bg1"/>
                  </a:solidFill>
                  <a:ea typeface="幼圆" pitchFamily="49" charset="-122"/>
                </a:rPr>
                <a:t>”</a:t>
              </a:r>
              <a:r>
                <a:rPr lang="zh-CN" altLang="en-US" sz="2000">
                  <a:solidFill>
                    <a:schemeClr val="bg1"/>
                  </a:solidFill>
                  <a:latin typeface="幼圆" pitchFamily="49" charset="-122"/>
                  <a:ea typeface="幼圆" pitchFamily="49" charset="-122"/>
                </a:rPr>
                <a:t> 的首选</a:t>
              </a:r>
            </a:p>
          </p:txBody>
        </p:sp>
        <p:sp>
          <p:nvSpPr>
            <p:cNvPr id="61453" name="Rectangle 10"/>
            <p:cNvSpPr>
              <a:spLocks noChangeArrowheads="1"/>
            </p:cNvSpPr>
            <p:nvPr/>
          </p:nvSpPr>
          <p:spPr bwMode="auto">
            <a:xfrm>
              <a:off x="1565" y="2160"/>
              <a:ext cx="1236" cy="250"/>
            </a:xfrm>
            <a:prstGeom prst="rect">
              <a:avLst/>
            </a:prstGeom>
            <a:noFill/>
            <a:ln w="9525" algn="ctr">
              <a:noFill/>
              <a:miter lim="800000"/>
              <a:headEnd/>
              <a:tailEnd/>
            </a:ln>
          </p:spPr>
          <p:txBody>
            <a:bodyPr wrap="none">
              <a:spAutoFit/>
            </a:bodyPr>
            <a:lstStyle/>
            <a:p>
              <a:pPr>
                <a:spcBef>
                  <a:spcPct val="50000"/>
                </a:spcBef>
              </a:pPr>
              <a:r>
                <a:rPr lang="zh-CN" altLang="en-US" sz="2000">
                  <a:solidFill>
                    <a:schemeClr val="bg1"/>
                  </a:solidFill>
                  <a:latin typeface="Verdana" pitchFamily="34" charset="0"/>
                  <a:ea typeface="幼圆" pitchFamily="49" charset="-122"/>
                </a:rPr>
                <a:t>钛结构自行车架</a:t>
              </a:r>
            </a:p>
          </p:txBody>
        </p:sp>
      </p:grpSp>
      <p:pic>
        <p:nvPicPr>
          <p:cNvPr id="240651" name="Picture 11" descr="micromachine1"/>
          <p:cNvPicPr>
            <a:picLocks noGrp="1" noChangeAspect="1" noChangeArrowheads="1"/>
          </p:cNvPicPr>
          <p:nvPr>
            <p:ph sz="half" idx="2"/>
          </p:nvPr>
        </p:nvPicPr>
        <p:blipFill>
          <a:blip r:embed="rId4" cstate="print"/>
          <a:srcRect/>
          <a:stretch>
            <a:fillRect/>
          </a:stretch>
        </p:blipFill>
        <p:spPr>
          <a:xfrm>
            <a:off x="4572000" y="1676400"/>
            <a:ext cx="2166938" cy="2225675"/>
          </a:xfrm>
          <a:noFill/>
        </p:spPr>
      </p:pic>
      <p:sp>
        <p:nvSpPr>
          <p:cNvPr id="240652" name="Text Box 12"/>
          <p:cNvSpPr txBox="1">
            <a:spLocks noChangeArrowheads="1"/>
          </p:cNvSpPr>
          <p:nvPr/>
        </p:nvSpPr>
        <p:spPr bwMode="auto">
          <a:xfrm>
            <a:off x="6877050" y="1773238"/>
            <a:ext cx="1281113" cy="457200"/>
          </a:xfrm>
          <a:prstGeom prst="rect">
            <a:avLst/>
          </a:prstGeom>
          <a:noFill/>
          <a:ln w="9525" algn="ctr">
            <a:noFill/>
            <a:miter lim="800000"/>
            <a:headEnd/>
            <a:tailEnd/>
          </a:ln>
        </p:spPr>
        <p:txBody>
          <a:bodyPr>
            <a:spAutoFit/>
          </a:bodyPr>
          <a:lstStyle/>
          <a:p>
            <a:pPr>
              <a:spcBef>
                <a:spcPct val="50000"/>
              </a:spcBef>
            </a:pPr>
            <a:r>
              <a:rPr lang="zh-CN" altLang="en-US" sz="2400">
                <a:latin typeface="Verdana" pitchFamily="34" charset="0"/>
                <a:ea typeface="幼圆" pitchFamily="49" charset="-122"/>
              </a:rPr>
              <a:t>微机械</a:t>
            </a:r>
          </a:p>
        </p:txBody>
      </p:sp>
      <p:pic>
        <p:nvPicPr>
          <p:cNvPr id="61449" name="Picture 15" descr="p-joint_rep"/>
          <p:cNvPicPr>
            <a:picLocks noChangeAspect="1" noChangeArrowheads="1"/>
          </p:cNvPicPr>
          <p:nvPr/>
        </p:nvPicPr>
        <p:blipFill>
          <a:blip r:embed="rId5" cstate="print"/>
          <a:srcRect/>
          <a:stretch>
            <a:fillRect/>
          </a:stretch>
        </p:blipFill>
        <p:spPr bwMode="auto">
          <a:xfrm>
            <a:off x="6400800" y="4114800"/>
            <a:ext cx="2514600" cy="1817688"/>
          </a:xfrm>
          <a:prstGeom prst="rect">
            <a:avLst/>
          </a:prstGeom>
          <a:noFill/>
          <a:ln w="9525">
            <a:noFill/>
            <a:miter lim="800000"/>
            <a:headEnd/>
            <a:tailEnd/>
          </a:ln>
        </p:spPr>
      </p:pic>
      <p:sp>
        <p:nvSpPr>
          <p:cNvPr id="61450" name="Text Box 16"/>
          <p:cNvSpPr txBox="1">
            <a:spLocks noChangeArrowheads="1"/>
          </p:cNvSpPr>
          <p:nvPr/>
        </p:nvSpPr>
        <p:spPr bwMode="auto">
          <a:xfrm>
            <a:off x="7010400" y="3657600"/>
            <a:ext cx="1905000" cy="457200"/>
          </a:xfrm>
          <a:prstGeom prst="rect">
            <a:avLst/>
          </a:prstGeom>
          <a:noFill/>
          <a:ln w="12700" cap="sq">
            <a:noFill/>
            <a:miter lim="800000"/>
            <a:headEnd type="none" w="sm" len="sm"/>
            <a:tailEnd type="none" w="sm" len="sm"/>
          </a:ln>
        </p:spPr>
        <p:txBody>
          <a:bodyPr>
            <a:spAutoFit/>
          </a:bodyPr>
          <a:lstStyle/>
          <a:p>
            <a:pPr algn="ctr" eaLnBrk="0" hangingPunct="0"/>
            <a:r>
              <a:rPr lang="zh-CN" altLang="en-US" sz="2400">
                <a:latin typeface="Times New Roman" pitchFamily="18" charset="0"/>
                <a:ea typeface="幼圆" pitchFamily="49" charset="-122"/>
              </a:rPr>
              <a:t>人工关节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4065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2406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240646"/>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2406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0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7" grpId="0" autoUpdateAnimBg="0"/>
      <p:bldP spid="240648" grpId="0" autoUpdateAnimBg="0"/>
      <p:bldP spid="24065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266700" y="1317104"/>
            <a:ext cx="5638800" cy="3048000"/>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ts val="600"/>
              </a:spcBef>
              <a:spcAft>
                <a:spcPts val="0"/>
              </a:spcAft>
              <a:buClrTx/>
              <a:buSzTx/>
              <a:buFont typeface="Arial" pitchFamily="34" charset="0"/>
              <a:buChar char="•"/>
              <a:tabLst/>
              <a:defRPr/>
            </a:pPr>
            <a:r>
              <a:rPr kumimoji="0" lang="en-US" altLang="zh-CN" sz="2800" b="1" i="0" u="none" strike="noStrike" kern="1200" cap="none" spc="0" normalizeH="0" baseline="0" noProof="0" dirty="0" smtClean="0">
                <a:ln>
                  <a:noFill/>
                </a:ln>
                <a:effectLst/>
                <a:uLnTx/>
                <a:uFillTx/>
                <a:latin typeface="楷体" pitchFamily="49" charset="-122"/>
                <a:ea typeface="楷体" pitchFamily="49" charset="-122"/>
              </a:rPr>
              <a:t>1863</a:t>
            </a:r>
            <a:r>
              <a:rPr kumimoji="0" lang="zh-CN" altLang="en-US" sz="2800" b="1" i="0" u="none" strike="noStrike" kern="1200" cap="none" spc="0" normalizeH="0" baseline="0" noProof="0" dirty="0" smtClean="0">
                <a:ln>
                  <a:noFill/>
                </a:ln>
                <a:effectLst/>
                <a:uLnTx/>
                <a:uFillTx/>
                <a:latin typeface="楷体" pitchFamily="49" charset="-122"/>
                <a:ea typeface="楷体" pitchFamily="49" charset="-122"/>
              </a:rPr>
              <a:t>年，光学显微镜首次应用于金属研究，诞生了金相学，使人们能够将材料的宏观性能与微观组织联系起来。</a:t>
            </a:r>
          </a:p>
        </p:txBody>
      </p:sp>
      <p:grpSp>
        <p:nvGrpSpPr>
          <p:cNvPr id="2" name="Group 13"/>
          <p:cNvGrpSpPr>
            <a:grpSpLocks/>
          </p:cNvGrpSpPr>
          <p:nvPr/>
        </p:nvGrpSpPr>
        <p:grpSpPr bwMode="auto">
          <a:xfrm>
            <a:off x="800100" y="3511776"/>
            <a:ext cx="4519613" cy="2520950"/>
            <a:chOff x="2448" y="1968"/>
            <a:chExt cx="2847" cy="1588"/>
          </a:xfrm>
        </p:grpSpPr>
        <p:pic>
          <p:nvPicPr>
            <p:cNvPr id="9" name="Picture 7" descr="C:\Documents and Settings\Administrator\My Documents\My Pictures\灰铸铁的显微组织.jpg"/>
            <p:cNvPicPr>
              <a:picLocks noChangeAspect="1" noChangeArrowheads="1"/>
            </p:cNvPicPr>
            <p:nvPr/>
          </p:nvPicPr>
          <p:blipFill>
            <a:blip r:embed="rId2" cstate="print"/>
            <a:srcRect/>
            <a:stretch>
              <a:fillRect/>
            </a:stretch>
          </p:blipFill>
          <p:spPr bwMode="auto">
            <a:xfrm>
              <a:off x="2448" y="1968"/>
              <a:ext cx="2847" cy="1588"/>
            </a:xfrm>
            <a:prstGeom prst="rect">
              <a:avLst/>
            </a:prstGeom>
            <a:noFill/>
            <a:ln w="38100">
              <a:solidFill>
                <a:srgbClr val="FF9900"/>
              </a:solidFill>
              <a:miter lim="800000"/>
              <a:headEnd/>
              <a:tailEnd/>
            </a:ln>
          </p:spPr>
        </p:pic>
        <p:sp>
          <p:nvSpPr>
            <p:cNvPr id="10" name="Rectangle 12"/>
            <p:cNvSpPr>
              <a:spLocks noChangeArrowheads="1"/>
            </p:cNvSpPr>
            <p:nvPr/>
          </p:nvSpPr>
          <p:spPr bwMode="auto">
            <a:xfrm>
              <a:off x="3654" y="3360"/>
              <a:ext cx="1626" cy="183"/>
            </a:xfrm>
            <a:prstGeom prst="rect">
              <a:avLst/>
            </a:prstGeom>
            <a:solidFill>
              <a:schemeClr val="tx1"/>
            </a:solidFill>
            <a:ln w="38100">
              <a:solidFill>
                <a:schemeClr val="tx1"/>
              </a:solidFill>
              <a:miter lim="800000"/>
              <a:headEnd/>
              <a:tailEnd/>
            </a:ln>
          </p:spPr>
          <p:txBody>
            <a:bodyPr wrap="none" anchor="ctr"/>
            <a:lstStyle/>
            <a:p>
              <a:r>
                <a:rPr lang="zh-CN" altLang="en-US" sz="2400" b="1" dirty="0">
                  <a:solidFill>
                    <a:srgbClr val="FFFF00"/>
                  </a:solidFill>
                  <a:latin typeface="楷体" pitchFamily="49" charset="-122"/>
                  <a:ea typeface="楷体" pitchFamily="49" charset="-122"/>
                </a:rPr>
                <a:t>灰铸铁的显微组织</a:t>
              </a:r>
            </a:p>
          </p:txBody>
        </p:sp>
      </p:grpSp>
      <p:grpSp>
        <p:nvGrpSpPr>
          <p:cNvPr id="3" name="Group 27"/>
          <p:cNvGrpSpPr>
            <a:grpSpLocks/>
          </p:cNvGrpSpPr>
          <p:nvPr/>
        </p:nvGrpSpPr>
        <p:grpSpPr bwMode="auto">
          <a:xfrm>
            <a:off x="6268680" y="620688"/>
            <a:ext cx="2232409" cy="5534138"/>
            <a:chOff x="3925" y="290"/>
            <a:chExt cx="1419" cy="3627"/>
          </a:xfrm>
        </p:grpSpPr>
        <p:pic>
          <p:nvPicPr>
            <p:cNvPr id="12" name="Picture 17" descr="E:\yys\本科教学文件\图片（课件用）\图片7\Pb-Sn eut共晶组织.gif"/>
            <p:cNvPicPr>
              <a:picLocks noChangeAspect="1" noChangeArrowheads="1"/>
            </p:cNvPicPr>
            <p:nvPr/>
          </p:nvPicPr>
          <p:blipFill>
            <a:blip r:embed="rId3" cstate="print"/>
            <a:srcRect/>
            <a:stretch>
              <a:fillRect/>
            </a:stretch>
          </p:blipFill>
          <p:spPr bwMode="auto">
            <a:xfrm>
              <a:off x="3984" y="2419"/>
              <a:ext cx="1360" cy="1496"/>
            </a:xfrm>
            <a:prstGeom prst="rect">
              <a:avLst/>
            </a:prstGeom>
            <a:noFill/>
            <a:ln w="38100">
              <a:solidFill>
                <a:srgbClr val="FFCC00"/>
              </a:solidFill>
              <a:miter lim="800000"/>
              <a:headEnd/>
              <a:tailEnd/>
            </a:ln>
          </p:spPr>
        </p:pic>
        <p:pic>
          <p:nvPicPr>
            <p:cNvPr id="13" name="Picture 22" descr="C:\Documents and Settings\Administrator\My Documents\金相显微镜.jpg"/>
            <p:cNvPicPr>
              <a:picLocks noChangeAspect="1" noChangeArrowheads="1"/>
            </p:cNvPicPr>
            <p:nvPr/>
          </p:nvPicPr>
          <p:blipFill>
            <a:blip r:embed="rId4" cstate="print"/>
            <a:srcRect/>
            <a:stretch>
              <a:fillRect/>
            </a:stretch>
          </p:blipFill>
          <p:spPr bwMode="auto">
            <a:xfrm>
              <a:off x="3984" y="356"/>
              <a:ext cx="1360" cy="2016"/>
            </a:xfrm>
            <a:prstGeom prst="rect">
              <a:avLst/>
            </a:prstGeom>
            <a:noFill/>
            <a:ln w="38100">
              <a:solidFill>
                <a:srgbClr val="FFCC00"/>
              </a:solidFill>
              <a:miter lim="800000"/>
              <a:headEnd/>
              <a:tailEnd/>
            </a:ln>
          </p:spPr>
        </p:pic>
        <p:sp>
          <p:nvSpPr>
            <p:cNvPr id="14" name="Text Box 23"/>
            <p:cNvSpPr txBox="1">
              <a:spLocks noChangeArrowheads="1"/>
            </p:cNvSpPr>
            <p:nvPr/>
          </p:nvSpPr>
          <p:spPr bwMode="auto">
            <a:xfrm>
              <a:off x="3925" y="290"/>
              <a:ext cx="1283" cy="303"/>
            </a:xfrm>
            <a:prstGeom prst="rect">
              <a:avLst/>
            </a:prstGeom>
            <a:noFill/>
            <a:ln w="9525">
              <a:noFill/>
              <a:miter lim="800000"/>
              <a:headEnd/>
              <a:tailEnd/>
            </a:ln>
          </p:spPr>
          <p:txBody>
            <a:bodyPr wrap="square">
              <a:spAutoFit/>
            </a:bodyPr>
            <a:lstStyle/>
            <a:p>
              <a:pPr>
                <a:spcBef>
                  <a:spcPct val="50000"/>
                </a:spcBef>
              </a:pPr>
              <a:r>
                <a:rPr lang="zh-CN" altLang="en-US" sz="2400" b="1" dirty="0">
                  <a:solidFill>
                    <a:schemeClr val="bg1"/>
                  </a:solidFill>
                  <a:latin typeface="楷体" pitchFamily="49" charset="-122"/>
                  <a:ea typeface="楷体" pitchFamily="49" charset="-122"/>
                </a:rPr>
                <a:t>光学显微镜</a:t>
              </a:r>
            </a:p>
          </p:txBody>
        </p:sp>
        <p:sp>
          <p:nvSpPr>
            <p:cNvPr id="15" name="Rectangle 24"/>
            <p:cNvSpPr>
              <a:spLocks noChangeArrowheads="1"/>
            </p:cNvSpPr>
            <p:nvPr/>
          </p:nvSpPr>
          <p:spPr bwMode="auto">
            <a:xfrm>
              <a:off x="4027" y="3730"/>
              <a:ext cx="1181" cy="187"/>
            </a:xfrm>
            <a:prstGeom prst="rect">
              <a:avLst/>
            </a:prstGeom>
            <a:solidFill>
              <a:schemeClr val="tx1"/>
            </a:solidFill>
            <a:ln w="9525">
              <a:solidFill>
                <a:schemeClr val="tx1"/>
              </a:solidFill>
              <a:miter lim="800000"/>
              <a:headEnd/>
              <a:tailEnd/>
            </a:ln>
          </p:spPr>
          <p:txBody>
            <a:bodyPr wrap="none" anchor="ctr"/>
            <a:lstStyle/>
            <a:p>
              <a:r>
                <a:rPr lang="en-US" altLang="zh-CN" sz="2000" b="1" dirty="0" err="1">
                  <a:solidFill>
                    <a:srgbClr val="FFFF00"/>
                  </a:solidFill>
                  <a:latin typeface="楷体" pitchFamily="49" charset="-122"/>
                  <a:ea typeface="楷体" pitchFamily="49" charset="-122"/>
                </a:rPr>
                <a:t>Pb-Sn</a:t>
              </a:r>
              <a:r>
                <a:rPr lang="zh-CN" altLang="en-US" sz="2000" b="1" dirty="0">
                  <a:solidFill>
                    <a:srgbClr val="FFFF00"/>
                  </a:solidFill>
                  <a:latin typeface="楷体" pitchFamily="49" charset="-122"/>
                  <a:ea typeface="楷体" pitchFamily="49" charset="-122"/>
                </a:rPr>
                <a:t>共晶组织</a:t>
              </a:r>
            </a:p>
          </p:txBody>
        </p:sp>
      </p:grpSp>
      <p:sp>
        <p:nvSpPr>
          <p:cNvPr id="16" name="Text Box 26"/>
          <p:cNvSpPr txBox="1">
            <a:spLocks noChangeArrowheads="1"/>
          </p:cNvSpPr>
          <p:nvPr/>
        </p:nvSpPr>
        <p:spPr bwMode="auto">
          <a:xfrm>
            <a:off x="500034" y="476672"/>
            <a:ext cx="5944174" cy="523220"/>
          </a:xfrm>
          <a:prstGeom prst="rect">
            <a:avLst/>
          </a:prstGeom>
          <a:solidFill>
            <a:srgbClr val="CCFF33"/>
          </a:solidFill>
          <a:ln w="9525">
            <a:noFill/>
            <a:miter lim="800000"/>
            <a:headEnd/>
            <a:tailEnd/>
          </a:ln>
        </p:spPr>
        <p:txBody>
          <a:bodyPr wrap="square">
            <a:spAutoFit/>
          </a:bodyPr>
          <a:lstStyle/>
          <a:p>
            <a:pPr>
              <a:spcBef>
                <a:spcPct val="50000"/>
              </a:spcBef>
            </a:pPr>
            <a:r>
              <a:rPr lang="en-US" altLang="zh-CN" sz="2800" b="1" dirty="0" smtClean="0">
                <a:latin typeface="楷体" pitchFamily="49" charset="-122"/>
                <a:ea typeface="楷体" pitchFamily="49" charset="-122"/>
              </a:rPr>
              <a:t>III</a:t>
            </a:r>
            <a:r>
              <a:rPr lang="zh-CN" altLang="en-US" sz="2800" b="1" dirty="0" smtClean="0">
                <a:latin typeface="楷体" pitchFamily="49" charset="-122"/>
                <a:ea typeface="楷体" pitchFamily="49" charset="-122"/>
              </a:rPr>
              <a:t>人类</a:t>
            </a:r>
            <a:r>
              <a:rPr lang="zh-CN" altLang="en-US" sz="2800" b="1" dirty="0">
                <a:latin typeface="楷体" pitchFamily="49" charset="-122"/>
                <a:ea typeface="楷体" pitchFamily="49" charset="-122"/>
              </a:rPr>
              <a:t>对材料的认识是逐步深入的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advAuto="0"/>
      <p:bldP spid="16"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title"/>
          </p:nvPr>
        </p:nvSpPr>
        <p:spPr>
          <a:xfrm>
            <a:off x="533400" y="381000"/>
            <a:ext cx="8305800" cy="1828800"/>
          </a:xfrm>
        </p:spPr>
        <p:txBody>
          <a:bodyPr>
            <a:normAutofit fontScale="90000"/>
          </a:bodyPr>
          <a:lstStyle/>
          <a:p>
            <a:pPr algn="l">
              <a:lnSpc>
                <a:spcPct val="140000"/>
              </a:lnSpc>
            </a:pPr>
            <a:r>
              <a:rPr lang="en-US" altLang="zh-CN" sz="3100" b="1" dirty="0" smtClean="0">
                <a:solidFill>
                  <a:schemeClr val="tx1"/>
                </a:solidFill>
                <a:latin typeface="Times New Roman" pitchFamily="18" charset="0"/>
                <a:ea typeface="楷体" pitchFamily="49" charset="-122"/>
                <a:cs typeface="Times New Roman" pitchFamily="18" charset="0"/>
              </a:rPr>
              <a:t>1912</a:t>
            </a:r>
            <a:r>
              <a:rPr lang="zh-CN" altLang="en-US" sz="3100" b="1" dirty="0" smtClean="0">
                <a:solidFill>
                  <a:schemeClr val="tx1"/>
                </a:solidFill>
                <a:latin typeface="Times New Roman" pitchFamily="18" charset="0"/>
                <a:ea typeface="楷体" pitchFamily="49" charset="-122"/>
                <a:cs typeface="Times New Roman" pitchFamily="18" charset="0"/>
              </a:rPr>
              <a:t>年发现了</a:t>
            </a:r>
            <a:r>
              <a:rPr lang="en-US" altLang="zh-CN" sz="3100" b="1" dirty="0" smtClean="0">
                <a:solidFill>
                  <a:schemeClr val="tx1"/>
                </a:solidFill>
                <a:latin typeface="Times New Roman" pitchFamily="18" charset="0"/>
                <a:ea typeface="楷体" pitchFamily="49" charset="-122"/>
                <a:cs typeface="Times New Roman" pitchFamily="18" charset="0"/>
              </a:rPr>
              <a:t>X-</a:t>
            </a:r>
            <a:r>
              <a:rPr lang="zh-CN" altLang="en-US" sz="3100" b="1" dirty="0" smtClean="0">
                <a:solidFill>
                  <a:schemeClr val="tx1"/>
                </a:solidFill>
                <a:latin typeface="Times New Roman" pitchFamily="18" charset="0"/>
                <a:ea typeface="楷体" pitchFamily="49" charset="-122"/>
                <a:cs typeface="Times New Roman" pitchFamily="18" charset="0"/>
              </a:rPr>
              <a:t>射线对晶体的作用并在随后被用于晶体衍射分析，使人们对固体材料微观结构的认识从最初的假想到科学的现实</a:t>
            </a:r>
            <a:r>
              <a:rPr lang="zh-CN" altLang="en-US" sz="2800" b="1" dirty="0" smtClean="0">
                <a:solidFill>
                  <a:schemeClr val="tx1"/>
                </a:solidFill>
                <a:latin typeface="Times New Roman" pitchFamily="18" charset="0"/>
                <a:ea typeface="华文中宋" pitchFamily="2" charset="-122"/>
                <a:cs typeface="Times New Roman" pitchFamily="18" charset="0"/>
              </a:rPr>
              <a:t>。</a:t>
            </a:r>
            <a:r>
              <a:rPr lang="zh-CN" altLang="en-US" sz="2800" dirty="0" smtClean="0">
                <a:solidFill>
                  <a:schemeClr val="tx1"/>
                </a:solidFill>
                <a:latin typeface="Times New Roman" pitchFamily="18" charset="0"/>
                <a:cs typeface="Times New Roman" pitchFamily="18" charset="0"/>
              </a:rPr>
              <a:t> </a:t>
            </a:r>
          </a:p>
        </p:txBody>
      </p:sp>
      <p:grpSp>
        <p:nvGrpSpPr>
          <p:cNvPr id="2" name="Group 1040"/>
          <p:cNvGrpSpPr>
            <a:grpSpLocks/>
          </p:cNvGrpSpPr>
          <p:nvPr/>
        </p:nvGrpSpPr>
        <p:grpSpPr bwMode="auto">
          <a:xfrm>
            <a:off x="571472" y="2511324"/>
            <a:ext cx="4648200" cy="3509964"/>
            <a:chOff x="432" y="1824"/>
            <a:chExt cx="2928" cy="2211"/>
          </a:xfrm>
        </p:grpSpPr>
        <p:pic>
          <p:nvPicPr>
            <p:cNvPr id="6" name="Picture 1031" descr="C:\Documents and Settings\Administrator\My Documents\My Pictures\Si表面的重构图象.jpg"/>
            <p:cNvPicPr>
              <a:picLocks noChangeAspect="1" noChangeArrowheads="1"/>
            </p:cNvPicPr>
            <p:nvPr/>
          </p:nvPicPr>
          <p:blipFill>
            <a:blip r:embed="rId2" cstate="print"/>
            <a:srcRect/>
            <a:stretch>
              <a:fillRect/>
            </a:stretch>
          </p:blipFill>
          <p:spPr bwMode="auto">
            <a:xfrm>
              <a:off x="432" y="1824"/>
              <a:ext cx="2920" cy="2171"/>
            </a:xfrm>
            <a:prstGeom prst="rect">
              <a:avLst/>
            </a:prstGeom>
            <a:noFill/>
            <a:ln w="38100">
              <a:solidFill>
                <a:srgbClr val="00FF00"/>
              </a:solidFill>
              <a:miter lim="800000"/>
              <a:headEnd/>
              <a:tailEnd/>
            </a:ln>
          </p:spPr>
        </p:pic>
        <p:sp>
          <p:nvSpPr>
            <p:cNvPr id="7" name="Text Box 1033"/>
            <p:cNvSpPr txBox="1">
              <a:spLocks noChangeArrowheads="1"/>
            </p:cNvSpPr>
            <p:nvPr/>
          </p:nvSpPr>
          <p:spPr bwMode="auto">
            <a:xfrm>
              <a:off x="1602" y="3744"/>
              <a:ext cx="1758" cy="291"/>
            </a:xfrm>
            <a:prstGeom prst="rect">
              <a:avLst/>
            </a:prstGeom>
            <a:solidFill>
              <a:srgbClr val="FF6600">
                <a:alpha val="50195"/>
              </a:srgbClr>
            </a:solidFill>
            <a:ln w="38100">
              <a:noFill/>
              <a:miter lim="800000"/>
              <a:headEnd/>
              <a:tailEnd/>
            </a:ln>
          </p:spPr>
          <p:txBody>
            <a:bodyPr wrap="square">
              <a:spAutoFit/>
            </a:bodyPr>
            <a:lstStyle/>
            <a:p>
              <a:pPr>
                <a:spcBef>
                  <a:spcPct val="50000"/>
                </a:spcBef>
              </a:pPr>
              <a:r>
                <a:rPr lang="en-US" altLang="zh-CN" sz="2400" b="1" dirty="0">
                  <a:solidFill>
                    <a:schemeClr val="bg1"/>
                  </a:solidFill>
                  <a:latin typeface="Times New Roman" pitchFamily="18" charset="0"/>
                  <a:ea typeface="楷体" pitchFamily="49" charset="-122"/>
                  <a:cs typeface="Times New Roman" pitchFamily="18" charset="0"/>
                </a:rPr>
                <a:t>Si</a:t>
              </a:r>
              <a:r>
                <a:rPr lang="zh-CN" altLang="en-US" sz="2400" b="1" dirty="0">
                  <a:solidFill>
                    <a:schemeClr val="bg1"/>
                  </a:solidFill>
                  <a:latin typeface="Times New Roman" pitchFamily="18" charset="0"/>
                  <a:ea typeface="楷体" pitchFamily="49" charset="-122"/>
                  <a:cs typeface="Times New Roman" pitchFamily="18" charset="0"/>
                </a:rPr>
                <a:t>表面的重构图象</a:t>
              </a:r>
            </a:p>
          </p:txBody>
        </p:sp>
      </p:grpSp>
      <p:grpSp>
        <p:nvGrpSpPr>
          <p:cNvPr id="3" name="Group 1038"/>
          <p:cNvGrpSpPr>
            <a:grpSpLocks/>
          </p:cNvGrpSpPr>
          <p:nvPr/>
        </p:nvGrpSpPr>
        <p:grpSpPr bwMode="auto">
          <a:xfrm>
            <a:off x="5857884" y="1785926"/>
            <a:ext cx="2762250" cy="4386263"/>
            <a:chOff x="3600" y="1344"/>
            <a:chExt cx="1740" cy="2763"/>
          </a:xfrm>
        </p:grpSpPr>
        <p:grpSp>
          <p:nvGrpSpPr>
            <p:cNvPr id="5" name="Group 1034"/>
            <p:cNvGrpSpPr>
              <a:grpSpLocks/>
            </p:cNvGrpSpPr>
            <p:nvPr/>
          </p:nvGrpSpPr>
          <p:grpSpPr bwMode="auto">
            <a:xfrm>
              <a:off x="3600" y="1344"/>
              <a:ext cx="1740" cy="2763"/>
              <a:chOff x="720" y="1296"/>
              <a:chExt cx="1740" cy="2763"/>
            </a:xfrm>
          </p:grpSpPr>
          <p:pic>
            <p:nvPicPr>
              <p:cNvPr id="11" name="Picture 1029" descr="C:\Documents and Settings\Administrator\My Documents\My Pictures\X-射线衍射仪.jpg"/>
              <p:cNvPicPr>
                <a:picLocks noChangeAspect="1" noChangeArrowheads="1"/>
              </p:cNvPicPr>
              <p:nvPr/>
            </p:nvPicPr>
            <p:blipFill>
              <a:blip r:embed="rId3" cstate="print"/>
              <a:srcRect/>
              <a:stretch>
                <a:fillRect/>
              </a:stretch>
            </p:blipFill>
            <p:spPr bwMode="auto">
              <a:xfrm>
                <a:off x="720" y="1296"/>
                <a:ext cx="1737" cy="2484"/>
              </a:xfrm>
              <a:prstGeom prst="rect">
                <a:avLst/>
              </a:prstGeom>
              <a:noFill/>
              <a:ln w="38100">
                <a:noFill/>
                <a:miter lim="800000"/>
                <a:headEnd/>
                <a:tailEnd/>
              </a:ln>
            </p:spPr>
          </p:pic>
          <p:sp>
            <p:nvSpPr>
              <p:cNvPr id="12" name="Text Box 1032"/>
              <p:cNvSpPr txBox="1">
                <a:spLocks noChangeArrowheads="1"/>
              </p:cNvSpPr>
              <p:nvPr/>
            </p:nvSpPr>
            <p:spPr bwMode="auto">
              <a:xfrm>
                <a:off x="720" y="3768"/>
                <a:ext cx="1740" cy="291"/>
              </a:xfrm>
              <a:prstGeom prst="rect">
                <a:avLst/>
              </a:prstGeom>
              <a:solidFill>
                <a:schemeClr val="tx1"/>
              </a:solidFill>
              <a:ln w="38100">
                <a:noFill/>
                <a:miter lim="800000"/>
                <a:headEnd/>
                <a:tailEnd/>
              </a:ln>
            </p:spPr>
            <p:txBody>
              <a:bodyPr>
                <a:spAutoFit/>
              </a:bodyPr>
              <a:lstStyle/>
              <a:p>
                <a:pPr>
                  <a:spcBef>
                    <a:spcPct val="50000"/>
                  </a:spcBef>
                </a:pPr>
                <a:r>
                  <a:rPr lang="en-US" altLang="zh-CN" sz="2400" b="1" dirty="0">
                    <a:solidFill>
                      <a:srgbClr val="FFFF00"/>
                    </a:solidFill>
                    <a:latin typeface="Times New Roman" pitchFamily="18" charset="0"/>
                    <a:ea typeface="楷体" pitchFamily="49" charset="-122"/>
                    <a:cs typeface="Times New Roman" pitchFamily="18" charset="0"/>
                  </a:rPr>
                  <a:t>X-</a:t>
                </a:r>
                <a:r>
                  <a:rPr lang="zh-CN" altLang="en-US" sz="2400" b="1" dirty="0">
                    <a:solidFill>
                      <a:srgbClr val="FFFF00"/>
                    </a:solidFill>
                    <a:latin typeface="Times New Roman" pitchFamily="18" charset="0"/>
                    <a:ea typeface="楷体" pitchFamily="49" charset="-122"/>
                    <a:cs typeface="Times New Roman" pitchFamily="18" charset="0"/>
                  </a:rPr>
                  <a:t>射线衍射仪</a:t>
                </a:r>
              </a:p>
            </p:txBody>
          </p:sp>
        </p:grpSp>
        <p:sp>
          <p:nvSpPr>
            <p:cNvPr id="10" name="Rectangle 1037"/>
            <p:cNvSpPr>
              <a:spLocks noChangeArrowheads="1"/>
            </p:cNvSpPr>
            <p:nvPr/>
          </p:nvSpPr>
          <p:spPr bwMode="auto">
            <a:xfrm>
              <a:off x="3600" y="1344"/>
              <a:ext cx="1728" cy="2736"/>
            </a:xfrm>
            <a:prstGeom prst="rect">
              <a:avLst/>
            </a:prstGeom>
            <a:noFill/>
            <a:ln w="38100">
              <a:solidFill>
                <a:srgbClr val="FF9900"/>
              </a:solidFill>
              <a:miter lim="800000"/>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762000" y="404664"/>
            <a:ext cx="3449638" cy="2667000"/>
          </a:xfrm>
        </p:spPr>
        <p:txBody>
          <a:bodyPr/>
          <a:lstStyle/>
          <a:p>
            <a:pPr>
              <a:lnSpc>
                <a:spcPct val="140000"/>
              </a:lnSpc>
              <a:defRPr/>
            </a:pPr>
            <a:r>
              <a:rPr lang="en-US" altLang="zh-CN" sz="2800" b="1" dirty="0">
                <a:solidFill>
                  <a:srgbClr val="800000"/>
                </a:solidFill>
                <a:latin typeface="Times New Roman" pitchFamily="18" charset="0"/>
                <a:ea typeface="楷体" pitchFamily="49" charset="-122"/>
                <a:cs typeface="Times New Roman" pitchFamily="18" charset="0"/>
              </a:rPr>
              <a:t>1932</a:t>
            </a:r>
            <a:r>
              <a:rPr lang="zh-CN" altLang="en-US" sz="2800" b="1" dirty="0">
                <a:solidFill>
                  <a:srgbClr val="800000"/>
                </a:solidFill>
                <a:latin typeface="Times New Roman" pitchFamily="18" charset="0"/>
                <a:ea typeface="楷体" pitchFamily="49" charset="-122"/>
                <a:cs typeface="Times New Roman" pitchFamily="18" charset="0"/>
              </a:rPr>
              <a:t>年发明了电子显微镜，把人们带到了微观世界的更深层次（</a:t>
            </a:r>
            <a:r>
              <a:rPr lang="en-US" altLang="zh-CN" sz="2800" b="1" dirty="0">
                <a:solidFill>
                  <a:srgbClr val="800000"/>
                </a:solidFill>
                <a:latin typeface="Times New Roman" pitchFamily="18" charset="0"/>
                <a:ea typeface="楷体" pitchFamily="49" charset="-122"/>
                <a:cs typeface="Times New Roman" pitchFamily="18" charset="0"/>
              </a:rPr>
              <a:t>10</a:t>
            </a:r>
            <a:r>
              <a:rPr lang="en-US" altLang="zh-CN" sz="2800" b="1" baseline="30000" dirty="0">
                <a:solidFill>
                  <a:srgbClr val="800000"/>
                </a:solidFill>
                <a:latin typeface="Times New Roman" pitchFamily="18" charset="0"/>
                <a:ea typeface="楷体" pitchFamily="49" charset="-122"/>
                <a:cs typeface="Times New Roman" pitchFamily="18" charset="0"/>
              </a:rPr>
              <a:t>-7</a:t>
            </a:r>
            <a:r>
              <a:rPr lang="en-US" altLang="zh-CN" sz="2800" b="1" dirty="0">
                <a:solidFill>
                  <a:srgbClr val="800000"/>
                </a:solidFill>
                <a:latin typeface="Times New Roman" pitchFamily="18" charset="0"/>
                <a:ea typeface="楷体" pitchFamily="49" charset="-122"/>
                <a:cs typeface="Times New Roman" pitchFamily="18" charset="0"/>
              </a:rPr>
              <a:t>m</a:t>
            </a:r>
            <a:r>
              <a:rPr lang="zh-CN" altLang="en-US" sz="2800" b="1" dirty="0" smtClean="0">
                <a:solidFill>
                  <a:srgbClr val="800000"/>
                </a:solidFill>
                <a:latin typeface="Times New Roman" pitchFamily="18" charset="0"/>
                <a:ea typeface="楷体" pitchFamily="49" charset="-122"/>
                <a:cs typeface="Times New Roman" pitchFamily="18" charset="0"/>
              </a:rPr>
              <a:t>）</a:t>
            </a:r>
            <a:endParaRPr lang="zh-CN" altLang="en-US" sz="2800" dirty="0">
              <a:solidFill>
                <a:schemeClr val="hlink"/>
              </a:solidFill>
              <a:effectLst>
                <a:outerShdw blurRad="38100" dist="38100" dir="2700000" algn="tl">
                  <a:srgbClr val="C0C0C0"/>
                </a:outerShdw>
              </a:effectLst>
              <a:latin typeface="Times New Roman" pitchFamily="18" charset="0"/>
              <a:ea typeface="楷体" pitchFamily="49" charset="-122"/>
              <a:cs typeface="Times New Roman" pitchFamily="18" charset="0"/>
            </a:endParaRPr>
          </a:p>
        </p:txBody>
      </p:sp>
      <p:grpSp>
        <p:nvGrpSpPr>
          <p:cNvPr id="2" name="Group 32"/>
          <p:cNvGrpSpPr>
            <a:grpSpLocks/>
          </p:cNvGrpSpPr>
          <p:nvPr/>
        </p:nvGrpSpPr>
        <p:grpSpPr bwMode="auto">
          <a:xfrm>
            <a:off x="838200" y="3327254"/>
            <a:ext cx="7591452" cy="2902553"/>
            <a:chOff x="528" y="2186"/>
            <a:chExt cx="4849" cy="1952"/>
          </a:xfrm>
        </p:grpSpPr>
        <p:sp>
          <p:nvSpPr>
            <p:cNvPr id="9" name="Text Box 14"/>
            <p:cNvSpPr txBox="1">
              <a:spLocks noChangeArrowheads="1"/>
            </p:cNvSpPr>
            <p:nvPr/>
          </p:nvSpPr>
          <p:spPr bwMode="auto">
            <a:xfrm>
              <a:off x="909" y="3792"/>
              <a:ext cx="1776" cy="310"/>
            </a:xfrm>
            <a:prstGeom prst="rect">
              <a:avLst/>
            </a:prstGeom>
            <a:noFill/>
            <a:ln w="9525">
              <a:noFill/>
              <a:miter lim="800000"/>
              <a:headEnd/>
              <a:tailEnd/>
            </a:ln>
          </p:spPr>
          <p:txBody>
            <a:bodyPr>
              <a:spAutoFit/>
            </a:bodyPr>
            <a:lstStyle/>
            <a:p>
              <a:pPr>
                <a:spcBef>
                  <a:spcPct val="50000"/>
                </a:spcBef>
              </a:pPr>
              <a:r>
                <a:rPr lang="zh-CN" altLang="en-US" sz="2400" b="1" dirty="0">
                  <a:solidFill>
                    <a:srgbClr val="FF0000"/>
                  </a:solidFill>
                  <a:latin typeface="楷体" pitchFamily="49" charset="-122"/>
                  <a:ea typeface="楷体" pitchFamily="49" charset="-122"/>
                </a:rPr>
                <a:t>透射电子显微镜</a:t>
              </a:r>
              <a:r>
                <a:rPr lang="zh-CN" altLang="en-US" sz="2000" dirty="0">
                  <a:latin typeface="楷体" pitchFamily="49" charset="-122"/>
                  <a:ea typeface="楷体" pitchFamily="49" charset="-122"/>
                </a:rPr>
                <a:t> </a:t>
              </a:r>
            </a:p>
          </p:txBody>
        </p:sp>
        <p:pic>
          <p:nvPicPr>
            <p:cNvPr id="10" name="Picture 24" descr="透射电镜"/>
            <p:cNvPicPr>
              <a:picLocks noChangeAspect="1" noChangeArrowheads="1"/>
            </p:cNvPicPr>
            <p:nvPr/>
          </p:nvPicPr>
          <p:blipFill>
            <a:blip r:embed="rId2" cstate="print"/>
            <a:srcRect/>
            <a:stretch>
              <a:fillRect/>
            </a:stretch>
          </p:blipFill>
          <p:spPr bwMode="auto">
            <a:xfrm>
              <a:off x="528" y="2186"/>
              <a:ext cx="2376" cy="1604"/>
            </a:xfrm>
            <a:prstGeom prst="rect">
              <a:avLst/>
            </a:prstGeom>
            <a:noFill/>
            <a:ln w="57150">
              <a:solidFill>
                <a:srgbClr val="00FFFF"/>
              </a:solidFill>
              <a:miter lim="800000"/>
              <a:headEnd/>
              <a:tailEnd/>
            </a:ln>
          </p:spPr>
        </p:pic>
        <p:sp>
          <p:nvSpPr>
            <p:cNvPr id="11" name="Text Box 15"/>
            <p:cNvSpPr txBox="1">
              <a:spLocks noChangeArrowheads="1"/>
            </p:cNvSpPr>
            <p:nvPr/>
          </p:nvSpPr>
          <p:spPr bwMode="auto">
            <a:xfrm>
              <a:off x="3360" y="3828"/>
              <a:ext cx="1728" cy="310"/>
            </a:xfrm>
            <a:prstGeom prst="rect">
              <a:avLst/>
            </a:prstGeom>
            <a:noFill/>
            <a:ln w="9525">
              <a:noFill/>
              <a:miter lim="800000"/>
              <a:headEnd/>
              <a:tailEnd/>
            </a:ln>
          </p:spPr>
          <p:txBody>
            <a:bodyPr>
              <a:spAutoFit/>
            </a:bodyPr>
            <a:lstStyle/>
            <a:p>
              <a:pPr>
                <a:spcBef>
                  <a:spcPct val="50000"/>
                </a:spcBef>
              </a:pPr>
              <a:r>
                <a:rPr lang="zh-CN" altLang="en-US" sz="2400" b="1" dirty="0">
                  <a:solidFill>
                    <a:schemeClr val="hlink"/>
                  </a:solidFill>
                  <a:latin typeface="楷体" pitchFamily="49" charset="-122"/>
                  <a:ea typeface="楷体" pitchFamily="49" charset="-122"/>
                </a:rPr>
                <a:t>扫描电子显微镜</a:t>
              </a:r>
              <a:r>
                <a:rPr lang="zh-CN" altLang="en-US" sz="2000" dirty="0">
                  <a:latin typeface="楷体" pitchFamily="49" charset="-122"/>
                  <a:ea typeface="楷体" pitchFamily="49" charset="-122"/>
                </a:rPr>
                <a:t> </a:t>
              </a:r>
            </a:p>
          </p:txBody>
        </p:sp>
        <p:pic>
          <p:nvPicPr>
            <p:cNvPr id="12" name="Picture 25" descr="扫描电镜"/>
            <p:cNvPicPr>
              <a:picLocks noChangeAspect="1" noChangeArrowheads="1"/>
            </p:cNvPicPr>
            <p:nvPr/>
          </p:nvPicPr>
          <p:blipFill>
            <a:blip r:embed="rId3" cstate="print"/>
            <a:srcRect/>
            <a:stretch>
              <a:fillRect/>
            </a:stretch>
          </p:blipFill>
          <p:spPr bwMode="auto">
            <a:xfrm>
              <a:off x="3024" y="2186"/>
              <a:ext cx="2353" cy="1606"/>
            </a:xfrm>
            <a:prstGeom prst="rect">
              <a:avLst/>
            </a:prstGeom>
            <a:noFill/>
            <a:ln w="57150">
              <a:solidFill>
                <a:srgbClr val="00FFFF"/>
              </a:solidFill>
              <a:miter lim="800000"/>
              <a:headEnd/>
              <a:tailEnd/>
            </a:ln>
          </p:spPr>
        </p:pic>
      </p:grpSp>
      <p:grpSp>
        <p:nvGrpSpPr>
          <p:cNvPr id="3" name="Group 35"/>
          <p:cNvGrpSpPr>
            <a:grpSpLocks/>
          </p:cNvGrpSpPr>
          <p:nvPr/>
        </p:nvGrpSpPr>
        <p:grpSpPr bwMode="auto">
          <a:xfrm>
            <a:off x="4876800" y="642772"/>
            <a:ext cx="3552852" cy="2687407"/>
            <a:chOff x="3072" y="336"/>
            <a:chExt cx="2228" cy="1824"/>
          </a:xfrm>
        </p:grpSpPr>
        <p:pic>
          <p:nvPicPr>
            <p:cNvPr id="14" name="Picture 30" descr="旋转 板条M"/>
            <p:cNvPicPr>
              <a:picLocks noChangeAspect="1" noChangeArrowheads="1"/>
            </p:cNvPicPr>
            <p:nvPr/>
          </p:nvPicPr>
          <p:blipFill>
            <a:blip r:embed="rId4" cstate="print"/>
            <a:srcRect/>
            <a:stretch>
              <a:fillRect/>
            </a:stretch>
          </p:blipFill>
          <p:spPr bwMode="auto">
            <a:xfrm>
              <a:off x="4176" y="336"/>
              <a:ext cx="1124" cy="1588"/>
            </a:xfrm>
            <a:prstGeom prst="rect">
              <a:avLst/>
            </a:prstGeom>
            <a:noFill/>
            <a:ln w="9525">
              <a:noFill/>
              <a:miter lim="800000"/>
              <a:headEnd/>
              <a:tailEnd/>
            </a:ln>
          </p:spPr>
        </p:pic>
        <p:pic>
          <p:nvPicPr>
            <p:cNvPr id="15" name="Picture 31" descr="旋转 板条M1"/>
            <p:cNvPicPr>
              <a:picLocks noChangeAspect="1" noChangeArrowheads="1"/>
            </p:cNvPicPr>
            <p:nvPr/>
          </p:nvPicPr>
          <p:blipFill>
            <a:blip r:embed="rId5" cstate="print"/>
            <a:srcRect/>
            <a:stretch>
              <a:fillRect/>
            </a:stretch>
          </p:blipFill>
          <p:spPr bwMode="auto">
            <a:xfrm>
              <a:off x="3072" y="336"/>
              <a:ext cx="982" cy="1587"/>
            </a:xfrm>
            <a:prstGeom prst="rect">
              <a:avLst/>
            </a:prstGeom>
            <a:noFill/>
            <a:ln w="9525">
              <a:noFill/>
              <a:miter lim="800000"/>
              <a:headEnd/>
              <a:tailEnd/>
            </a:ln>
          </p:spPr>
        </p:pic>
        <p:sp>
          <p:nvSpPr>
            <p:cNvPr id="16" name="Text Box 33"/>
            <p:cNvSpPr txBox="1">
              <a:spLocks noChangeArrowheads="1"/>
            </p:cNvSpPr>
            <p:nvPr/>
          </p:nvSpPr>
          <p:spPr bwMode="auto">
            <a:xfrm>
              <a:off x="3312" y="1888"/>
              <a:ext cx="672" cy="272"/>
            </a:xfrm>
            <a:prstGeom prst="rect">
              <a:avLst/>
            </a:prstGeom>
            <a:noFill/>
            <a:ln w="9525">
              <a:noFill/>
              <a:miter lim="800000"/>
              <a:headEnd/>
              <a:tailEnd/>
            </a:ln>
          </p:spPr>
          <p:txBody>
            <a:bodyPr>
              <a:spAutoFit/>
            </a:bodyPr>
            <a:lstStyle/>
            <a:p>
              <a:pPr>
                <a:spcBef>
                  <a:spcPct val="50000"/>
                </a:spcBef>
              </a:pPr>
              <a:r>
                <a:rPr lang="zh-CN" altLang="en-US" sz="2000" b="1" dirty="0">
                  <a:solidFill>
                    <a:srgbClr val="FF0000"/>
                  </a:solidFill>
                  <a:latin typeface="楷体" pitchFamily="49" charset="-122"/>
                  <a:ea typeface="楷体" pitchFamily="49" charset="-122"/>
                </a:rPr>
                <a:t>光镜下</a:t>
              </a:r>
            </a:p>
          </p:txBody>
        </p:sp>
        <p:sp>
          <p:nvSpPr>
            <p:cNvPr id="17" name="Text Box 34"/>
            <p:cNvSpPr txBox="1">
              <a:spLocks noChangeArrowheads="1"/>
            </p:cNvSpPr>
            <p:nvPr/>
          </p:nvSpPr>
          <p:spPr bwMode="auto">
            <a:xfrm>
              <a:off x="4521" y="1888"/>
              <a:ext cx="672" cy="272"/>
            </a:xfrm>
            <a:prstGeom prst="rect">
              <a:avLst/>
            </a:prstGeom>
            <a:noFill/>
            <a:ln w="9525">
              <a:noFill/>
              <a:miter lim="800000"/>
              <a:headEnd/>
              <a:tailEnd/>
            </a:ln>
          </p:spPr>
          <p:txBody>
            <a:bodyPr>
              <a:spAutoFit/>
            </a:bodyPr>
            <a:lstStyle/>
            <a:p>
              <a:pPr>
                <a:spcBef>
                  <a:spcPct val="50000"/>
                </a:spcBef>
              </a:pPr>
              <a:r>
                <a:rPr lang="zh-CN" altLang="en-US" sz="2000" b="1" dirty="0">
                  <a:solidFill>
                    <a:srgbClr val="FF0000"/>
                  </a:solidFill>
                  <a:latin typeface="楷体" pitchFamily="49" charset="-122"/>
                  <a:ea typeface="楷体" pitchFamily="49" charset="-122"/>
                </a:rPr>
                <a:t>电镜下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04800" y="714396"/>
            <a:ext cx="3886200" cy="57150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40000"/>
              </a:lnSpc>
              <a:spcBef>
                <a:spcPct val="20000"/>
              </a:spcBef>
              <a:spcAft>
                <a:spcPts val="0"/>
              </a:spcAft>
              <a:buClrTx/>
              <a:buSzTx/>
              <a:buFont typeface="Arial" pitchFamily="34" charset="0"/>
              <a:buChar char="•"/>
              <a:tabLst/>
              <a:defRPr/>
            </a:pPr>
            <a:r>
              <a:rPr kumimoji="0" lang="en-US" altLang="zh-CN" sz="2800" b="1" i="0" u="none" strike="noStrike" kern="1200" cap="none" spc="0" normalizeH="0" baseline="0" noProof="0" dirty="0" smtClean="0">
                <a:ln>
                  <a:noFill/>
                </a:ln>
                <a:effectLst/>
                <a:uLnTx/>
                <a:uFillTx/>
                <a:latin typeface="Times New Roman" pitchFamily="18" charset="0"/>
                <a:ea typeface="楷体" pitchFamily="49" charset="-122"/>
                <a:cs typeface="Times New Roman" pitchFamily="18" charset="0"/>
              </a:rPr>
              <a:t>1934</a:t>
            </a:r>
            <a:r>
              <a:rPr kumimoji="0" lang="zh-CN" altLang="en-US" sz="2800" b="1" i="0" u="none" strike="noStrike" kern="1200" cap="none" spc="0" normalizeH="0" baseline="0" noProof="0" dirty="0" smtClean="0">
                <a:ln>
                  <a:noFill/>
                </a:ln>
                <a:effectLst/>
                <a:uLnTx/>
                <a:uFillTx/>
                <a:latin typeface="Times New Roman" pitchFamily="18" charset="0"/>
                <a:ea typeface="楷体" pitchFamily="49" charset="-122"/>
                <a:cs typeface="Times New Roman" pitchFamily="18" charset="0"/>
              </a:rPr>
              <a:t>年位错理论的提出，解决了晶体理论计算强度与实验测得的实际强度之间存在的巨大差别的矛盾，对于人们认识材料的力学性能及设计高强度材料具有划时代的意义。 </a:t>
            </a:r>
          </a:p>
        </p:txBody>
      </p:sp>
      <p:grpSp>
        <p:nvGrpSpPr>
          <p:cNvPr id="2" name="Group 9"/>
          <p:cNvGrpSpPr>
            <a:grpSpLocks/>
          </p:cNvGrpSpPr>
          <p:nvPr/>
        </p:nvGrpSpPr>
        <p:grpSpPr bwMode="auto">
          <a:xfrm>
            <a:off x="4495800" y="838200"/>
            <a:ext cx="4121150" cy="5038725"/>
            <a:chOff x="2832" y="528"/>
            <a:chExt cx="2596" cy="3174"/>
          </a:xfrm>
        </p:grpSpPr>
        <p:pic>
          <p:nvPicPr>
            <p:cNvPr id="9" name="Picture 6" descr="D:\yys\材料科学与工程前沿\材料科学与工程前沿课件资料\0绪论图片\位错.jpg"/>
            <p:cNvPicPr>
              <a:picLocks noChangeAspect="1" noChangeArrowheads="1"/>
            </p:cNvPicPr>
            <p:nvPr/>
          </p:nvPicPr>
          <p:blipFill>
            <a:blip r:embed="rId2" cstate="print"/>
            <a:srcRect/>
            <a:stretch>
              <a:fillRect/>
            </a:stretch>
          </p:blipFill>
          <p:spPr bwMode="auto">
            <a:xfrm>
              <a:off x="2832" y="528"/>
              <a:ext cx="2596" cy="3174"/>
            </a:xfrm>
            <a:prstGeom prst="rect">
              <a:avLst/>
            </a:prstGeom>
            <a:noFill/>
            <a:ln w="38100">
              <a:solidFill>
                <a:srgbClr val="CC99FF"/>
              </a:solidFill>
              <a:miter lim="800000"/>
              <a:headEnd/>
              <a:tailEnd/>
            </a:ln>
          </p:spPr>
        </p:pic>
        <p:sp>
          <p:nvSpPr>
            <p:cNvPr id="10" name="Text Box 7"/>
            <p:cNvSpPr txBox="1">
              <a:spLocks noChangeArrowheads="1"/>
            </p:cNvSpPr>
            <p:nvPr/>
          </p:nvSpPr>
          <p:spPr bwMode="auto">
            <a:xfrm>
              <a:off x="3243" y="3408"/>
              <a:ext cx="2169" cy="291"/>
            </a:xfrm>
            <a:prstGeom prst="rect">
              <a:avLst/>
            </a:prstGeom>
            <a:solidFill>
              <a:schemeClr val="bg2">
                <a:alpha val="50195"/>
              </a:schemeClr>
            </a:solidFill>
            <a:ln w="9525">
              <a:noFill/>
              <a:miter lim="800000"/>
              <a:headEnd/>
              <a:tailEnd/>
            </a:ln>
          </p:spPr>
          <p:txBody>
            <a:bodyPr>
              <a:spAutoFit/>
            </a:bodyPr>
            <a:lstStyle/>
            <a:p>
              <a:pPr>
                <a:spcBef>
                  <a:spcPct val="50000"/>
                </a:spcBef>
              </a:pPr>
              <a:r>
                <a:rPr lang="zh-CN" altLang="en-US" sz="2400" b="1" dirty="0">
                  <a:solidFill>
                    <a:srgbClr val="002060"/>
                  </a:solidFill>
                  <a:latin typeface="楷体" pitchFamily="49" charset="-122"/>
                  <a:ea typeface="楷体" pitchFamily="49" charset="-122"/>
                </a:rPr>
                <a:t>金属钛中的位错</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2"/>
          <p:cNvPicPr>
            <a:picLocks noChangeAspect="1" noChangeArrowheads="1"/>
          </p:cNvPicPr>
          <p:nvPr/>
        </p:nvPicPr>
        <p:blipFill>
          <a:blip r:embed="rId2" cstate="print"/>
          <a:srcRect/>
          <a:stretch>
            <a:fillRect/>
          </a:stretch>
        </p:blipFill>
        <p:spPr bwMode="auto">
          <a:xfrm>
            <a:off x="900113" y="1125538"/>
            <a:ext cx="7723187" cy="4824412"/>
          </a:xfrm>
          <a:prstGeom prst="rect">
            <a:avLst/>
          </a:prstGeom>
          <a:noFill/>
          <a:ln w="9525">
            <a:noFill/>
            <a:miter lim="800000"/>
            <a:headEnd/>
            <a:tailEnd/>
          </a:ln>
        </p:spPr>
      </p:pic>
      <p:sp>
        <p:nvSpPr>
          <p:cNvPr id="10" name="Text Box 26"/>
          <p:cNvSpPr txBox="1">
            <a:spLocks noChangeArrowheads="1"/>
          </p:cNvSpPr>
          <p:nvPr/>
        </p:nvSpPr>
        <p:spPr bwMode="auto">
          <a:xfrm>
            <a:off x="467544" y="476673"/>
            <a:ext cx="8208912" cy="523220"/>
          </a:xfrm>
          <a:prstGeom prst="rect">
            <a:avLst/>
          </a:prstGeom>
          <a:solidFill>
            <a:srgbClr val="CCFF33"/>
          </a:solidFill>
          <a:ln w="9525">
            <a:noFill/>
            <a:miter lim="800000"/>
            <a:headEnd/>
            <a:tailEnd/>
          </a:ln>
        </p:spPr>
        <p:txBody>
          <a:bodyPr wrap="square">
            <a:spAutoFit/>
          </a:bodyPr>
          <a:lstStyle/>
          <a:p>
            <a:pPr>
              <a:spcBef>
                <a:spcPct val="50000"/>
              </a:spcBef>
            </a:pPr>
            <a:r>
              <a:rPr lang="zh-CN" altLang="en-US" sz="2800" b="1" dirty="0">
                <a:latin typeface="楷体" pitchFamily="49" charset="-122"/>
                <a:ea typeface="楷体" pitchFamily="49" charset="-122"/>
              </a:rPr>
              <a:t>人类对材料的认识是逐步深入</a:t>
            </a:r>
            <a:r>
              <a:rPr lang="zh-CN" altLang="en-US" sz="2800" b="1" dirty="0" smtClean="0">
                <a:latin typeface="楷体" pitchFamily="49" charset="-122"/>
                <a:ea typeface="楷体" pitchFamily="49" charset="-122"/>
              </a:rPr>
              <a:t>的</a:t>
            </a:r>
            <a:r>
              <a:rPr lang="en-US" altLang="zh-CN" sz="2800" b="1" dirty="0" smtClean="0">
                <a:latin typeface="楷体" pitchFamily="49" charset="-122"/>
                <a:ea typeface="楷体" pitchFamily="49" charset="-122"/>
              </a:rPr>
              <a:t>——</a:t>
            </a:r>
            <a:r>
              <a:rPr lang="en-US" altLang="zh-CN" sz="2800" b="1" dirty="0" smtClean="0">
                <a:solidFill>
                  <a:srgbClr val="0000FF"/>
                </a:solidFill>
                <a:latin typeface="Times New Roman" pitchFamily="18" charset="0"/>
                <a:ea typeface="黑体" pitchFamily="49" charset="-122"/>
                <a:cs typeface="Times New Roman" pitchFamily="18" charset="0"/>
              </a:rPr>
              <a:t>“</a:t>
            </a:r>
            <a:r>
              <a:rPr lang="zh-CN" altLang="en-US" sz="2800" b="1" dirty="0" smtClean="0">
                <a:solidFill>
                  <a:srgbClr val="0000FF"/>
                </a:solidFill>
                <a:latin typeface="Times New Roman" pitchFamily="18" charset="0"/>
                <a:ea typeface="黑体" pitchFamily="49" charset="-122"/>
                <a:cs typeface="Times New Roman" pitchFamily="18" charset="0"/>
              </a:rPr>
              <a:t>组织结构”</a:t>
            </a:r>
            <a:endParaRPr lang="zh-CN" altLang="en-US" sz="2800" b="1" dirty="0">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57200" y="615969"/>
            <a:ext cx="8229600" cy="1139825"/>
          </a:xfrm>
        </p:spPr>
        <p:txBody>
          <a:bodyPr/>
          <a:lstStyle/>
          <a:p>
            <a:r>
              <a:rPr lang="zh-CN" altLang="en-US" b="1" dirty="0" smtClean="0">
                <a:solidFill>
                  <a:srgbClr val="A50021"/>
                </a:solidFill>
                <a:latin typeface="黑体" pitchFamily="49" charset="-122"/>
                <a:ea typeface="黑体" pitchFamily="49" charset="-122"/>
              </a:rPr>
              <a:t>材料发展的历程示意图</a:t>
            </a:r>
          </a:p>
        </p:txBody>
      </p:sp>
      <p:pic>
        <p:nvPicPr>
          <p:cNvPr id="8" name="Picture 6" descr="C:\Documents and Settings\Administrator\My Documents\My Pictures\材料发展的历程示意图.jpg"/>
          <p:cNvPicPr>
            <a:picLocks noChangeAspect="1" noChangeArrowheads="1"/>
          </p:cNvPicPr>
          <p:nvPr/>
        </p:nvPicPr>
        <p:blipFill>
          <a:blip r:embed="rId2" cstate="print"/>
          <a:srcRect/>
          <a:stretch>
            <a:fillRect/>
          </a:stretch>
        </p:blipFill>
        <p:spPr>
          <a:xfrm>
            <a:off x="0" y="1606569"/>
            <a:ext cx="8945563" cy="44656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23528" y="1124744"/>
            <a:ext cx="3673548" cy="5033547"/>
          </a:xfrm>
          <a:prstGeom prst="rect">
            <a:avLst/>
          </a:prstGeom>
          <a:noFill/>
          <a:ln w="9525" algn="ctr">
            <a:noFill/>
            <a:miter lim="800000"/>
            <a:headEnd/>
            <a:tailEnd/>
          </a:ln>
        </p:spPr>
      </p:pic>
      <p:sp>
        <p:nvSpPr>
          <p:cNvPr id="11" name="矩形 5"/>
          <p:cNvSpPr>
            <a:spLocks noChangeArrowheads="1"/>
          </p:cNvSpPr>
          <p:nvPr/>
        </p:nvSpPr>
        <p:spPr bwMode="auto">
          <a:xfrm>
            <a:off x="4211960" y="1189196"/>
            <a:ext cx="4392488" cy="4832092"/>
          </a:xfrm>
          <a:prstGeom prst="rect">
            <a:avLst/>
          </a:prstGeom>
          <a:noFill/>
          <a:ln w="9525">
            <a:noFill/>
            <a:miter lim="800000"/>
            <a:headEnd/>
            <a:tailEnd/>
          </a:ln>
        </p:spPr>
        <p:txBody>
          <a:bodyPr wrap="square">
            <a:spAutoFit/>
          </a:bodyPr>
          <a:lstStyle/>
          <a:p>
            <a:pPr marL="514350" indent="-514350">
              <a:buFont typeface="+mj-lt"/>
              <a:buAutoNum type="arabicPeriod"/>
            </a:pPr>
            <a:r>
              <a:rPr lang="zh-CN" altLang="en-US" sz="2800" dirty="0">
                <a:solidFill>
                  <a:srgbClr val="0000FF"/>
                </a:solidFill>
                <a:latin typeface="楷体" pitchFamily="49" charset="-122"/>
                <a:ea typeface="楷体" pitchFamily="49" charset="-122"/>
              </a:rPr>
              <a:t>对材料数量和种类的需求持续增加；</a:t>
            </a:r>
            <a:endParaRPr lang="en-US" altLang="zh-CN" sz="2800" dirty="0">
              <a:solidFill>
                <a:srgbClr val="0000FF"/>
              </a:solidFill>
              <a:latin typeface="楷体" pitchFamily="49" charset="-122"/>
              <a:ea typeface="楷体" pitchFamily="49" charset="-122"/>
            </a:endParaRPr>
          </a:p>
          <a:p>
            <a:pPr marL="514350" indent="-514350">
              <a:buFont typeface="+mj-lt"/>
              <a:buAutoNum type="arabicPeriod"/>
            </a:pPr>
            <a:r>
              <a:rPr lang="zh-CN" altLang="en-US" sz="2800" dirty="0">
                <a:solidFill>
                  <a:srgbClr val="0000FF"/>
                </a:solidFill>
                <a:latin typeface="楷体" pitchFamily="49" charset="-122"/>
                <a:ea typeface="楷体" pitchFamily="49" charset="-122"/>
              </a:rPr>
              <a:t>材料的质量、可靠性和成本；</a:t>
            </a:r>
            <a:endParaRPr lang="en-US" altLang="zh-CN" sz="2800" dirty="0">
              <a:solidFill>
                <a:srgbClr val="0000FF"/>
              </a:solidFill>
              <a:latin typeface="楷体" pitchFamily="49" charset="-122"/>
              <a:ea typeface="楷体" pitchFamily="49" charset="-122"/>
            </a:endParaRPr>
          </a:p>
          <a:p>
            <a:pPr marL="514350" indent="-514350">
              <a:buFont typeface="+mj-lt"/>
              <a:buAutoNum type="arabicPeriod"/>
            </a:pPr>
            <a:r>
              <a:rPr lang="zh-CN" altLang="en-US" sz="2800" dirty="0">
                <a:solidFill>
                  <a:srgbClr val="0000FF"/>
                </a:solidFill>
                <a:latin typeface="楷体" pitchFamily="49" charset="-122"/>
                <a:ea typeface="楷体" pitchFamily="49" charset="-122"/>
              </a:rPr>
              <a:t>能源材料、生物材料、环境材料的需求越来迫切；</a:t>
            </a:r>
            <a:endParaRPr lang="en-US" altLang="zh-CN" sz="2800" dirty="0">
              <a:solidFill>
                <a:srgbClr val="0000FF"/>
              </a:solidFill>
              <a:latin typeface="楷体" pitchFamily="49" charset="-122"/>
              <a:ea typeface="楷体" pitchFamily="49" charset="-122"/>
            </a:endParaRPr>
          </a:p>
          <a:p>
            <a:pPr marL="514350" indent="-514350">
              <a:buFont typeface="+mj-lt"/>
              <a:buAutoNum type="arabicPeriod"/>
            </a:pPr>
            <a:r>
              <a:rPr lang="zh-CN" altLang="en-US" sz="2800" dirty="0">
                <a:solidFill>
                  <a:srgbClr val="0000FF"/>
                </a:solidFill>
                <a:latin typeface="楷体" pitchFamily="49" charset="-122"/>
                <a:ea typeface="楷体" pitchFamily="49" charset="-122"/>
              </a:rPr>
              <a:t>追求更高性能的同时，要求材料具有多种功能；</a:t>
            </a:r>
            <a:endParaRPr lang="en-US" altLang="zh-CN" sz="2800" dirty="0">
              <a:solidFill>
                <a:srgbClr val="0000FF"/>
              </a:solidFill>
              <a:latin typeface="楷体" pitchFamily="49" charset="-122"/>
              <a:ea typeface="楷体" pitchFamily="49" charset="-122"/>
            </a:endParaRPr>
          </a:p>
          <a:p>
            <a:pPr marL="514350" indent="-514350">
              <a:buFont typeface="+mj-lt"/>
              <a:buAutoNum type="arabicPeriod"/>
            </a:pPr>
            <a:r>
              <a:rPr lang="zh-CN" altLang="en-US" sz="2800" dirty="0">
                <a:solidFill>
                  <a:srgbClr val="0000FF"/>
                </a:solidFill>
                <a:latin typeface="楷体" pitchFamily="49" charset="-122"/>
                <a:ea typeface="楷体" pitchFamily="49" charset="-122"/>
              </a:rPr>
              <a:t>更少依赖资源能源，减少对环境的污染和破坏。 </a:t>
            </a:r>
          </a:p>
        </p:txBody>
      </p:sp>
      <p:sp>
        <p:nvSpPr>
          <p:cNvPr id="8" name="Rectangle 2"/>
          <p:cNvSpPr>
            <a:spLocks noGrp="1" noChangeArrowheads="1"/>
          </p:cNvSpPr>
          <p:nvPr>
            <p:ph type="title"/>
          </p:nvPr>
        </p:nvSpPr>
        <p:spPr bwMode="auto">
          <a:xfrm>
            <a:off x="685800" y="260648"/>
            <a:ext cx="7772400" cy="443136"/>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3200" b="1" dirty="0" smtClean="0">
                <a:latin typeface="幼圆" pitchFamily="49" charset="-122"/>
                <a:ea typeface="幼圆" pitchFamily="49" charset="-122"/>
              </a:rPr>
              <a:t>IV </a:t>
            </a:r>
            <a:r>
              <a:rPr lang="zh-CN" altLang="en-US" sz="3200" b="1" dirty="0" smtClean="0">
                <a:latin typeface="幼圆" pitchFamily="49" charset="-122"/>
                <a:ea typeface="幼圆" pitchFamily="49" charset="-122"/>
              </a:rPr>
              <a:t>材料发展趋势简介</a:t>
            </a:r>
            <a:r>
              <a:rPr lang="zh-CN" altLang="en-US" sz="3200" dirty="0" smtClean="0">
                <a:latin typeface="幼圆" pitchFamily="49" charset="-122"/>
                <a:ea typeface="幼圆" pitchFamily="49" charset="-122"/>
              </a:rPr>
              <a:t>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srcRect l="13818" t="34245" r="16780" b="17513"/>
          <a:stretch>
            <a:fillRect/>
          </a:stretch>
        </p:blipFill>
        <p:spPr bwMode="auto">
          <a:xfrm>
            <a:off x="0" y="1557338"/>
            <a:ext cx="8785225" cy="4579937"/>
          </a:xfrm>
          <a:prstGeom prst="rect">
            <a:avLst/>
          </a:prstGeom>
          <a:noFill/>
          <a:ln w="9525" algn="ctr">
            <a:noFill/>
            <a:miter lim="800000"/>
            <a:headEnd/>
            <a:tailEnd/>
          </a:ln>
        </p:spPr>
      </p:pic>
      <p:sp>
        <p:nvSpPr>
          <p:cNvPr id="64515" name="Rectangle 3"/>
          <p:cNvSpPr>
            <a:spLocks noGrp="1" noChangeArrowheads="1"/>
          </p:cNvSpPr>
          <p:nvPr>
            <p:ph type="title"/>
          </p:nvPr>
        </p:nvSpPr>
        <p:spPr bwMode="auto">
          <a:xfrm>
            <a:off x="685800" y="609600"/>
            <a:ext cx="7772400" cy="6858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2800" b="1" smtClean="0">
                <a:latin typeface="幼圆" pitchFamily="49" charset="-122"/>
                <a:ea typeface="幼圆" pitchFamily="49" charset="-122"/>
              </a:rPr>
              <a:t>材料的</a:t>
            </a:r>
            <a:r>
              <a:rPr lang="zh-CN" altLang="en-US" sz="2800" b="1" smtClean="0">
                <a:ea typeface="幼圆" pitchFamily="49" charset="-122"/>
              </a:rPr>
              <a:t>“</a:t>
            </a:r>
            <a:r>
              <a:rPr lang="zh-CN" altLang="en-US" sz="2800" b="1" smtClean="0">
                <a:latin typeface="幼圆" pitchFamily="49" charset="-122"/>
                <a:ea typeface="幼圆" pitchFamily="49" charset="-122"/>
              </a:rPr>
              <a:t>生命周期</a:t>
            </a:r>
            <a:r>
              <a:rPr lang="zh-CN" altLang="en-US" sz="2800" b="1" smtClean="0">
                <a:ea typeface="幼圆" pitchFamily="49" charset="-122"/>
              </a:rPr>
              <a:t>”</a:t>
            </a:r>
            <a:r>
              <a:rPr lang="zh-CN" altLang="en-US" sz="2800" b="1" smtClean="0">
                <a:latin typeface="幼圆" pitchFamily="49" charset="-122"/>
                <a:ea typeface="幼圆" pitchFamily="49" charset="-122"/>
              </a:rPr>
              <a:t>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bwMode="auto">
          <a:xfrm>
            <a:off x="685800" y="609600"/>
            <a:ext cx="7772400" cy="8382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3200" b="1" dirty="0" smtClean="0">
                <a:latin typeface="幼圆" pitchFamily="49" charset="-122"/>
                <a:ea typeface="幼圆" pitchFamily="49" charset="-122"/>
              </a:rPr>
              <a:t>V </a:t>
            </a:r>
            <a:r>
              <a:rPr lang="zh-CN" altLang="en-US" sz="3200" b="1" dirty="0" smtClean="0">
                <a:latin typeface="幼圆" pitchFamily="49" charset="-122"/>
                <a:ea typeface="幼圆" pitchFamily="49" charset="-122"/>
              </a:rPr>
              <a:t>材料的可持续发展</a:t>
            </a:r>
          </a:p>
        </p:txBody>
      </p:sp>
      <p:sp>
        <p:nvSpPr>
          <p:cNvPr id="243715" name="Rectangle 3"/>
          <p:cNvSpPr>
            <a:spLocks noGrp="1" noChangeArrowheads="1"/>
          </p:cNvSpPr>
          <p:nvPr>
            <p:ph type="body" idx="1"/>
          </p:nvPr>
        </p:nvSpPr>
        <p:spPr>
          <a:xfrm>
            <a:off x="609600" y="1600200"/>
            <a:ext cx="7772400" cy="4308475"/>
          </a:xfrm>
        </p:spPr>
        <p:txBody>
          <a:bodyPr/>
          <a:lstStyle/>
          <a:p>
            <a:pPr marL="469900" indent="-469900" eaLnBrk="1" hangingPunct="1">
              <a:lnSpc>
                <a:spcPct val="130000"/>
              </a:lnSpc>
              <a:buFont typeface="Wingdings" pitchFamily="2" charset="2"/>
              <a:buChar char="q"/>
            </a:pPr>
            <a:r>
              <a:rPr lang="zh-CN" altLang="en-US" sz="2400" smtClean="0">
                <a:latin typeface="幼圆" pitchFamily="49" charset="-122"/>
                <a:ea typeface="幼圆" pitchFamily="49" charset="-122"/>
              </a:rPr>
              <a:t>在保证满足使用性能条件下，尽量选用节约资源、降低能耗的材料 （生态环境材料） </a:t>
            </a:r>
          </a:p>
          <a:p>
            <a:pPr marL="469900" indent="-469900" eaLnBrk="1" hangingPunct="1">
              <a:lnSpc>
                <a:spcPct val="130000"/>
              </a:lnSpc>
              <a:buFont typeface="Wingdings" pitchFamily="2" charset="2"/>
              <a:buChar char="q"/>
            </a:pPr>
            <a:r>
              <a:rPr lang="zh-CN" altLang="en-US" sz="2400" smtClean="0">
                <a:latin typeface="幼圆" pitchFamily="49" charset="-122"/>
                <a:ea typeface="幼圆" pitchFamily="49" charset="-122"/>
              </a:rPr>
              <a:t>开发与选用环境相容性的新材料，并对现有材料进行环境协调性改进 </a:t>
            </a:r>
          </a:p>
          <a:p>
            <a:pPr marL="469900" indent="-469900" eaLnBrk="1" hangingPunct="1">
              <a:lnSpc>
                <a:spcPct val="130000"/>
              </a:lnSpc>
              <a:buFont typeface="Wingdings" pitchFamily="2" charset="2"/>
              <a:buChar char="q"/>
            </a:pPr>
            <a:r>
              <a:rPr lang="zh-CN" altLang="en-US" sz="2400" smtClean="0">
                <a:latin typeface="幼圆" pitchFamily="49" charset="-122"/>
                <a:ea typeface="幼圆" pitchFamily="49" charset="-122"/>
              </a:rPr>
              <a:t>尽可能地选用环境降解材料 </a:t>
            </a:r>
          </a:p>
          <a:p>
            <a:pPr marL="469900" indent="-469900" eaLnBrk="1" hangingPunct="1">
              <a:lnSpc>
                <a:spcPct val="130000"/>
              </a:lnSpc>
              <a:buFont typeface="Wingdings" pitchFamily="2" charset="2"/>
              <a:buChar char="q"/>
            </a:pPr>
            <a:r>
              <a:rPr lang="zh-CN" altLang="en-US" sz="2400" smtClean="0">
                <a:latin typeface="幼圆" pitchFamily="49" charset="-122"/>
                <a:ea typeface="幼圆" pitchFamily="49" charset="-122"/>
              </a:rPr>
              <a:t>针对积累下来的污染问题，开发门类齐全的生态环境材料，对环境进行修复、净化或替代等处理，逐渐改善地球的生态环境，使之朝可持续发展的方向前进。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3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37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37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5" name="Rectangle 5">
            <a:hlinkClick r:id="" action="ppaction://noaction" highlightClick="1"/>
          </p:cNvPr>
          <p:cNvSpPr>
            <a:spLocks noChangeArrowheads="1"/>
          </p:cNvSpPr>
          <p:nvPr/>
        </p:nvSpPr>
        <p:spPr bwMode="auto">
          <a:xfrm>
            <a:off x="539750" y="3811588"/>
            <a:ext cx="7924800" cy="2354262"/>
          </a:xfrm>
          <a:prstGeom prst="rect">
            <a:avLst/>
          </a:prstGeom>
          <a:noFill/>
          <a:ln w="9525">
            <a:noFill/>
            <a:miter lim="800000"/>
            <a:headEnd/>
            <a:tailEnd/>
          </a:ln>
        </p:spPr>
        <p:txBody>
          <a:bodyPr>
            <a:spAutoFit/>
          </a:bodyPr>
          <a:lstStyle/>
          <a:p>
            <a:pPr>
              <a:lnSpc>
                <a:spcPct val="140000"/>
              </a:lnSpc>
              <a:spcBef>
                <a:spcPct val="50000"/>
              </a:spcBef>
              <a:buClr>
                <a:schemeClr val="accent2"/>
              </a:buClr>
              <a:buFont typeface="Wingdings" pitchFamily="2" charset="2"/>
              <a:buChar char="o"/>
            </a:pPr>
            <a:r>
              <a:rPr lang="zh-CN" altLang="en-US" sz="3000" b="1" dirty="0">
                <a:solidFill>
                  <a:schemeClr val="accent2"/>
                </a:solidFill>
                <a:latin typeface="Verdana" pitchFamily="34" charset="0"/>
                <a:ea typeface="幼圆" pitchFamily="49" charset="-122"/>
              </a:rPr>
              <a:t>材料与人类文明是怎样的关系？</a:t>
            </a:r>
          </a:p>
          <a:p>
            <a:pPr lvl="1">
              <a:lnSpc>
                <a:spcPct val="140000"/>
              </a:lnSpc>
              <a:spcBef>
                <a:spcPct val="50000"/>
              </a:spcBef>
              <a:buClr>
                <a:schemeClr val="accent2"/>
              </a:buClr>
              <a:buFont typeface="Wingdings" pitchFamily="2" charset="2"/>
              <a:buChar char="n"/>
            </a:pPr>
            <a:r>
              <a:rPr lang="zh-CN" altLang="en-US" sz="2600" b="1" dirty="0">
                <a:latin typeface="Verdana" pitchFamily="34" charset="0"/>
                <a:ea typeface="幼圆" pitchFamily="49" charset="-122"/>
              </a:rPr>
              <a:t>人类文明发展历程中材料的作用、地位？</a:t>
            </a:r>
          </a:p>
          <a:p>
            <a:pPr lvl="1">
              <a:lnSpc>
                <a:spcPct val="140000"/>
              </a:lnSpc>
              <a:spcBef>
                <a:spcPct val="50000"/>
              </a:spcBef>
              <a:buClr>
                <a:schemeClr val="accent2"/>
              </a:buClr>
              <a:buFont typeface="Wingdings" pitchFamily="2" charset="2"/>
              <a:buChar char="n"/>
            </a:pPr>
            <a:r>
              <a:rPr lang="zh-CN" altLang="en-US" sz="2600" b="1" dirty="0">
                <a:latin typeface="Verdana" pitchFamily="34" charset="0"/>
                <a:ea typeface="幼圆" pitchFamily="49" charset="-122"/>
              </a:rPr>
              <a:t>材料还将如何影响我们的生活与未来？</a:t>
            </a:r>
            <a:r>
              <a:rPr lang="zh-CN" altLang="en-US" sz="3000" b="1" dirty="0">
                <a:solidFill>
                  <a:schemeClr val="bg1"/>
                </a:solidFill>
                <a:latin typeface="Verdana" pitchFamily="34" charset="0"/>
                <a:ea typeface="幼圆" pitchFamily="49" charset="-122"/>
              </a:rPr>
              <a:t>？</a:t>
            </a:r>
          </a:p>
        </p:txBody>
      </p:sp>
      <p:pic>
        <p:nvPicPr>
          <p:cNvPr id="10243" name="Picture 2"/>
          <p:cNvPicPr>
            <a:picLocks noChangeAspect="1" noChangeArrowheads="1"/>
          </p:cNvPicPr>
          <p:nvPr/>
        </p:nvPicPr>
        <p:blipFill>
          <a:blip r:embed="rId2" cstate="print"/>
          <a:srcRect/>
          <a:stretch>
            <a:fillRect/>
          </a:stretch>
        </p:blipFill>
        <p:spPr bwMode="auto">
          <a:xfrm>
            <a:off x="0" y="468313"/>
            <a:ext cx="9144000" cy="31765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94565">
                                            <p:txEl>
                                              <p:pRg st="1" end="1"/>
                                            </p:txEl>
                                          </p:spTgt>
                                        </p:tgtEl>
                                        <p:attrNameLst>
                                          <p:attrName>style.visibility</p:attrName>
                                        </p:attrNameLst>
                                      </p:cBhvr>
                                      <p:to>
                                        <p:strVal val="visible"/>
                                      </p:to>
                                    </p:set>
                                    <p:animEffect transition="in" filter="blinds(horizontal)">
                                      <p:cBhvr>
                                        <p:cTn id="11" dur="500"/>
                                        <p:tgtEl>
                                          <p:spTgt spid="19456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94565">
                                            <p:txEl>
                                              <p:pRg st="2" end="2"/>
                                            </p:txEl>
                                          </p:spTgt>
                                        </p:tgtEl>
                                        <p:attrNameLst>
                                          <p:attrName>style.visibility</p:attrName>
                                        </p:attrNameLst>
                                      </p:cBhvr>
                                      <p:to>
                                        <p:strVal val="visible"/>
                                      </p:to>
                                    </p:set>
                                    <p:animEffect transition="in" filter="blinds(horizontal)">
                                      <p:cBhvr>
                                        <p:cTn id="16" dur="500"/>
                                        <p:tgtEl>
                                          <p:spTgt spid="1945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31" name="Diagram 11"/>
          <p:cNvGraphicFramePr>
            <a:graphicFrameLocks/>
          </p:cNvGraphicFramePr>
          <p:nvPr>
            <p:ph sz="quarter" idx="2"/>
          </p:nvPr>
        </p:nvGraphicFramePr>
        <p:xfrm>
          <a:off x="763588" y="947738"/>
          <a:ext cx="3448050" cy="3589337"/>
        </p:xfrm>
        <a:graphic>
          <a:graphicData uri="http://schemas.openxmlformats.org/drawingml/2006/compatibility">
            <com:legacyDrawing xmlns:com="http://schemas.openxmlformats.org/drawingml/2006/compatibility" spid="_x0000_s91138"/>
          </a:graphicData>
        </a:graphic>
      </p:graphicFrame>
      <p:graphicFrame>
        <p:nvGraphicFramePr>
          <p:cNvPr id="235535" name="Diagram 15"/>
          <p:cNvGraphicFramePr>
            <a:graphicFrameLocks/>
          </p:cNvGraphicFramePr>
          <p:nvPr>
            <p:ph sz="quarter" idx="3"/>
          </p:nvPr>
        </p:nvGraphicFramePr>
        <p:xfrm>
          <a:off x="3132138" y="4149725"/>
          <a:ext cx="3527425" cy="2208213"/>
        </p:xfrm>
        <a:graphic>
          <a:graphicData uri="http://schemas.openxmlformats.org/drawingml/2006/compatibility">
            <com:legacyDrawing xmlns:com="http://schemas.openxmlformats.org/drawingml/2006/compatibility" spid="_x0000_s91142"/>
          </a:graphicData>
        </a:graphic>
      </p:graphicFrame>
      <p:grpSp>
        <p:nvGrpSpPr>
          <p:cNvPr id="2" name="Group 35"/>
          <p:cNvGrpSpPr>
            <a:grpSpLocks/>
          </p:cNvGrpSpPr>
          <p:nvPr/>
        </p:nvGrpSpPr>
        <p:grpSpPr bwMode="auto">
          <a:xfrm>
            <a:off x="4067175" y="549275"/>
            <a:ext cx="4645025" cy="4095750"/>
            <a:chOff x="3288" y="210"/>
            <a:chExt cx="2472" cy="2580"/>
          </a:xfrm>
        </p:grpSpPr>
        <p:graphicFrame>
          <p:nvGraphicFramePr>
            <p:cNvPr id="1036" name="Diagram 3"/>
            <p:cNvGraphicFramePr>
              <a:graphicFrameLocks/>
            </p:cNvGraphicFramePr>
            <p:nvPr/>
          </p:nvGraphicFramePr>
          <p:xfrm>
            <a:off x="3288" y="210"/>
            <a:ext cx="2472" cy="2580"/>
          </p:xfrm>
          <a:graphic>
            <a:graphicData uri="http://schemas.openxmlformats.org/drawingml/2006/compatibility">
              <com:legacyDrawing xmlns:com="http://schemas.openxmlformats.org/drawingml/2006/compatibility" spid="_x0000_s91148"/>
            </a:graphicData>
          </a:graphic>
        </p:graphicFrame>
        <p:sp>
          <p:nvSpPr>
            <p:cNvPr id="1048" name="Text Box 21"/>
            <p:cNvSpPr txBox="1">
              <a:spLocks noChangeArrowheads="1"/>
            </p:cNvSpPr>
            <p:nvPr/>
          </p:nvSpPr>
          <p:spPr bwMode="auto">
            <a:xfrm>
              <a:off x="4150" y="1282"/>
              <a:ext cx="642" cy="250"/>
            </a:xfrm>
            <a:prstGeom prst="rect">
              <a:avLst/>
            </a:prstGeom>
            <a:noFill/>
            <a:ln w="9525" algn="ctr">
              <a:noFill/>
              <a:miter lim="800000"/>
              <a:headEnd/>
              <a:tailEnd/>
            </a:ln>
          </p:spPr>
          <p:txBody>
            <a:bodyPr wrap="none">
              <a:spAutoFit/>
            </a:bodyPr>
            <a:lstStyle/>
            <a:p>
              <a:pPr>
                <a:spcBef>
                  <a:spcPct val="50000"/>
                </a:spcBef>
              </a:pPr>
              <a:r>
                <a:rPr lang="zh-CN" altLang="en-US" sz="2000" b="1">
                  <a:latin typeface="Verdana" pitchFamily="34" charset="0"/>
                </a:rPr>
                <a:t>复合材料</a:t>
              </a:r>
            </a:p>
          </p:txBody>
        </p:sp>
      </p:grpSp>
      <p:sp>
        <p:nvSpPr>
          <p:cNvPr id="235542" name="AutoShape 22"/>
          <p:cNvSpPr>
            <a:spLocks noChangeArrowheads="1"/>
          </p:cNvSpPr>
          <p:nvPr/>
        </p:nvSpPr>
        <p:spPr bwMode="auto">
          <a:xfrm flipV="1">
            <a:off x="1835150" y="4581525"/>
            <a:ext cx="1223963" cy="936625"/>
          </a:xfrm>
          <a:custGeom>
            <a:avLst/>
            <a:gdLst>
              <a:gd name="T0" fmla="*/ 2147483647 w 21600"/>
              <a:gd name="T1" fmla="*/ 0 h 21600"/>
              <a:gd name="T2" fmla="*/ 2147483647 w 21600"/>
              <a:gd name="T3" fmla="*/ 991282954 h 21600"/>
              <a:gd name="T4" fmla="*/ 588959223 w 21600"/>
              <a:gd name="T5" fmla="*/ 1761122862 h 21600"/>
              <a:gd name="T6" fmla="*/ 2147483647 w 21600"/>
              <a:gd name="T7" fmla="*/ 49564147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lgn="ctr">
            <a:solidFill>
              <a:schemeClr val="tx1"/>
            </a:solidFill>
            <a:miter lim="800000"/>
            <a:headEnd/>
            <a:tailEnd/>
          </a:ln>
        </p:spPr>
        <p:txBody>
          <a:bodyPr wrap="none" anchor="ctr">
            <a:spAutoFit/>
          </a:bodyPr>
          <a:lstStyle/>
          <a:p>
            <a:endParaRPr lang="zh-CN" altLang="en-US"/>
          </a:p>
        </p:txBody>
      </p:sp>
      <p:sp>
        <p:nvSpPr>
          <p:cNvPr id="235543" name="AutoShape 23"/>
          <p:cNvSpPr>
            <a:spLocks noChangeArrowheads="1"/>
          </p:cNvSpPr>
          <p:nvPr/>
        </p:nvSpPr>
        <p:spPr bwMode="auto">
          <a:xfrm rot="16200000" flipV="1">
            <a:off x="6444457" y="4364831"/>
            <a:ext cx="1223962" cy="936625"/>
          </a:xfrm>
          <a:custGeom>
            <a:avLst/>
            <a:gdLst>
              <a:gd name="T0" fmla="*/ 2147483647 w 21600"/>
              <a:gd name="T1" fmla="*/ 0 h 21600"/>
              <a:gd name="T2" fmla="*/ 2147483647 w 21600"/>
              <a:gd name="T3" fmla="*/ 991282954 h 21600"/>
              <a:gd name="T4" fmla="*/ 588958288 w 21600"/>
              <a:gd name="T5" fmla="*/ 1761122862 h 21600"/>
              <a:gd name="T6" fmla="*/ 2147483647 w 21600"/>
              <a:gd name="T7" fmla="*/ 49564147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lgn="ctr">
            <a:solidFill>
              <a:schemeClr val="tx1"/>
            </a:solidFill>
            <a:miter lim="800000"/>
            <a:headEnd/>
            <a:tailEnd/>
          </a:ln>
        </p:spPr>
        <p:txBody>
          <a:bodyPr wrap="none" anchor="ctr">
            <a:spAutoFit/>
          </a:bodyPr>
          <a:lstStyle/>
          <a:p>
            <a:endParaRPr lang="zh-CN" altLang="en-US"/>
          </a:p>
        </p:txBody>
      </p:sp>
      <p:sp>
        <p:nvSpPr>
          <p:cNvPr id="11" name="Rectangle 11"/>
          <p:cNvSpPr txBox="1">
            <a:spLocks noChangeArrowheads="1"/>
          </p:cNvSpPr>
          <p:nvPr/>
        </p:nvSpPr>
        <p:spPr bwMode="auto">
          <a:xfrm>
            <a:off x="533400" y="381000"/>
            <a:ext cx="8001000" cy="685800"/>
          </a:xfrm>
          <a:prstGeom prst="rect">
            <a:avLst/>
          </a:prstGeo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lvl="0"/>
            <a:r>
              <a:rPr kumimoji="0" lang="en-US" altLang="zh-CN" sz="4000" b="1" i="0" u="none" strike="noStrike" kern="0" cap="none" spc="0" normalizeH="0" baseline="0" noProof="0" dirty="0" smtClean="0">
                <a:ln>
                  <a:noFill/>
                </a:ln>
                <a:solidFill>
                  <a:schemeClr val="tx1"/>
                </a:solidFill>
                <a:effectLst/>
                <a:uLnTx/>
                <a:uFillTx/>
                <a:latin typeface="黑体" pitchFamily="2" charset="-122"/>
                <a:ea typeface="黑体" pitchFamily="2" charset="-122"/>
                <a:cs typeface="+mj-cs"/>
              </a:rPr>
              <a:t>1.2  </a:t>
            </a:r>
            <a:r>
              <a:rPr lang="zh-CN" altLang="en-US" sz="4000" b="1" kern="0" dirty="0" smtClean="0">
                <a:latin typeface="黑体" pitchFamily="2" charset="-122"/>
                <a:ea typeface="黑体" pitchFamily="2" charset="-122"/>
                <a:cs typeface="+mj-cs"/>
              </a:rPr>
              <a:t>材料</a:t>
            </a:r>
            <a:r>
              <a:rPr lang="zh-CN" altLang="en-US" sz="4000" b="1" kern="0" dirty="0">
                <a:latin typeface="黑体" pitchFamily="2" charset="-122"/>
                <a:ea typeface="黑体" pitchFamily="2" charset="-122"/>
                <a:cs typeface="+mj-cs"/>
              </a:rPr>
              <a:t>的分类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31"/>
                                        </p:tgtEl>
                                        <p:attrNameLst>
                                          <p:attrName>style.visibility</p:attrName>
                                        </p:attrNameLst>
                                      </p:cBhvr>
                                      <p:to>
                                        <p:strVal val="visible"/>
                                      </p:to>
                                    </p:set>
                                    <p:animEffect transition="in" filter="blinds(horizontal)">
                                      <p:cBhvr>
                                        <p:cTn id="7" dur="500"/>
                                        <p:tgtEl>
                                          <p:spTgt spid="23553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35542"/>
                                        </p:tgtEl>
                                        <p:attrNameLst>
                                          <p:attrName>style.visibility</p:attrName>
                                        </p:attrNameLst>
                                      </p:cBhvr>
                                      <p:to>
                                        <p:strVal val="visible"/>
                                      </p:to>
                                    </p:set>
                                    <p:anim calcmode="lin" valueType="num">
                                      <p:cBhvr additive="base">
                                        <p:cTn id="10" dur="500" fill="hold"/>
                                        <p:tgtEl>
                                          <p:spTgt spid="235542"/>
                                        </p:tgtEl>
                                        <p:attrNameLst>
                                          <p:attrName>ppt_x</p:attrName>
                                        </p:attrNameLst>
                                      </p:cBhvr>
                                      <p:tavLst>
                                        <p:tav tm="0">
                                          <p:val>
                                            <p:strVal val="#ppt_x"/>
                                          </p:val>
                                        </p:tav>
                                        <p:tav tm="100000">
                                          <p:val>
                                            <p:strVal val="#ppt_x"/>
                                          </p:val>
                                        </p:tav>
                                      </p:tavLst>
                                    </p:anim>
                                    <p:anim calcmode="lin" valueType="num">
                                      <p:cBhvr additive="base">
                                        <p:cTn id="11" dur="500" fill="hold"/>
                                        <p:tgtEl>
                                          <p:spTgt spid="23554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35535"/>
                                        </p:tgtEl>
                                        <p:attrNameLst>
                                          <p:attrName>style.visibility</p:attrName>
                                        </p:attrNameLst>
                                      </p:cBhvr>
                                      <p:to>
                                        <p:strVal val="visible"/>
                                      </p:to>
                                    </p:set>
                                    <p:animEffect transition="in" filter="blinds(horizontal)">
                                      <p:cBhvr>
                                        <p:cTn id="16" dur="500"/>
                                        <p:tgtEl>
                                          <p:spTgt spid="235535"/>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235543"/>
                                        </p:tgtEl>
                                        <p:attrNameLst>
                                          <p:attrName>style.visibility</p:attrName>
                                        </p:attrNameLst>
                                      </p:cBhvr>
                                      <p:to>
                                        <p:strVal val="visible"/>
                                      </p:to>
                                    </p:set>
                                    <p:anim calcmode="lin" valueType="num">
                                      <p:cBhvr additive="base">
                                        <p:cTn id="19" dur="500" fill="hold"/>
                                        <p:tgtEl>
                                          <p:spTgt spid="235543"/>
                                        </p:tgtEl>
                                        <p:attrNameLst>
                                          <p:attrName>ppt_x</p:attrName>
                                        </p:attrNameLst>
                                      </p:cBhvr>
                                      <p:tavLst>
                                        <p:tav tm="0">
                                          <p:val>
                                            <p:strVal val="#ppt_x"/>
                                          </p:val>
                                        </p:tav>
                                        <p:tav tm="100000">
                                          <p:val>
                                            <p:strVal val="#ppt_x"/>
                                          </p:val>
                                        </p:tav>
                                      </p:tavLst>
                                    </p:anim>
                                    <p:anim calcmode="lin" valueType="num">
                                      <p:cBhvr additive="base">
                                        <p:cTn id="20" dur="500" fill="hold"/>
                                        <p:tgtEl>
                                          <p:spTgt spid="2355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Dgm spid="235531" grpId="0"/>
      <p:bldDgm spid="235535" grpId="0"/>
      <p:bldP spid="235542" grpId="0" animBg="1"/>
      <p:bldP spid="23554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p:nvPr>
        </p:nvPicPr>
        <p:blipFill>
          <a:blip r:embed="rId2" cstate="print"/>
          <a:srcRect l="28552" t="18715" r="29440" b="13507"/>
          <a:stretch>
            <a:fillRect/>
          </a:stretch>
        </p:blipFill>
        <p:spPr>
          <a:xfrm>
            <a:off x="1042988" y="388938"/>
            <a:ext cx="7561262" cy="5862637"/>
          </a:xfrm>
          <a:noFill/>
        </p:spPr>
      </p:pic>
      <p:sp>
        <p:nvSpPr>
          <p:cNvPr id="6147" name="Text Box 3"/>
          <p:cNvSpPr txBox="1">
            <a:spLocks noChangeArrowheads="1"/>
          </p:cNvSpPr>
          <p:nvPr/>
        </p:nvSpPr>
        <p:spPr bwMode="auto">
          <a:xfrm>
            <a:off x="323850" y="476250"/>
            <a:ext cx="4105275" cy="519113"/>
          </a:xfrm>
          <a:prstGeom prst="rect">
            <a:avLst/>
          </a:prstGeom>
          <a:noFill/>
          <a:ln w="19050" algn="ctr">
            <a:noFill/>
            <a:miter lim="800000"/>
            <a:headEnd/>
            <a:tailEnd/>
          </a:ln>
        </p:spPr>
        <p:txBody>
          <a:bodyPr>
            <a:spAutoFit/>
          </a:bodyPr>
          <a:lstStyle/>
          <a:p>
            <a:r>
              <a:rPr lang="zh-CN" altLang="en-US" sz="2800" b="1">
                <a:solidFill>
                  <a:srgbClr val="0000FF"/>
                </a:solidFill>
                <a:ea typeface="楷体_GB2312" pitchFamily="49" charset="-122"/>
              </a:rPr>
              <a:t>工程材料分类</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p:cNvSpPr>
            <a:spLocks noGrp="1" noRot="1" noChangeArrowheads="1"/>
          </p:cNvSpPr>
          <p:nvPr>
            <p:ph type="title"/>
          </p:nvPr>
        </p:nvSpPr>
        <p:spPr>
          <a:xfrm>
            <a:off x="323528" y="476672"/>
            <a:ext cx="8540750" cy="887413"/>
          </a:xfrm>
        </p:spPr>
        <p:txBody>
          <a:bodyPr/>
          <a:lstStyle/>
          <a:p>
            <a:pPr eaLnBrk="1" hangingPunct="1"/>
            <a:r>
              <a:rPr lang="en-US" altLang="zh-CN" sz="3800" b="1" dirty="0" smtClean="0">
                <a:solidFill>
                  <a:schemeClr val="tx1"/>
                </a:solidFill>
                <a:latin typeface="黑体" pitchFamily="2" charset="-122"/>
                <a:ea typeface="黑体" pitchFamily="2" charset="-122"/>
              </a:rPr>
              <a:t>1.3  </a:t>
            </a:r>
            <a:r>
              <a:rPr lang="zh-CN" altLang="en-US" sz="3800" b="1" dirty="0" smtClean="0">
                <a:solidFill>
                  <a:schemeClr val="tx1"/>
                </a:solidFill>
                <a:latin typeface="黑体" pitchFamily="2" charset="-122"/>
                <a:ea typeface="黑体" pitchFamily="2" charset="-122"/>
              </a:rPr>
              <a:t>材料与工业（机械）工程</a:t>
            </a:r>
          </a:p>
        </p:txBody>
      </p:sp>
      <p:sp>
        <p:nvSpPr>
          <p:cNvPr id="4099" name="Rectangle 1027"/>
          <p:cNvSpPr>
            <a:spLocks noGrp="1" noRot="1" noChangeArrowheads="1"/>
          </p:cNvSpPr>
          <p:nvPr>
            <p:ph sz="half" idx="1"/>
          </p:nvPr>
        </p:nvSpPr>
        <p:spPr>
          <a:xfrm>
            <a:off x="301625" y="1752600"/>
            <a:ext cx="4191000" cy="4270375"/>
          </a:xfrm>
        </p:spPr>
        <p:txBody>
          <a:bodyPr/>
          <a:lstStyle/>
          <a:p>
            <a:pPr marL="571500" indent="-571500" eaLnBrk="1" hangingPunct="1">
              <a:lnSpc>
                <a:spcPct val="140000"/>
              </a:lnSpc>
              <a:buFont typeface="Wingdings" pitchFamily="2" charset="2"/>
              <a:buNone/>
            </a:pPr>
            <a:r>
              <a:rPr lang="zh-CN" altLang="en-US" sz="3300" b="1" smtClean="0">
                <a:latin typeface="幼圆" pitchFamily="49" charset="-122"/>
                <a:ea typeface="幼圆" pitchFamily="49" charset="-122"/>
              </a:rPr>
              <a:t>　　　</a:t>
            </a:r>
            <a:endParaRPr lang="zh-CN" altLang="en-US" sz="2600" b="1" smtClean="0">
              <a:latin typeface="幼圆" pitchFamily="49" charset="-122"/>
              <a:ea typeface="幼圆" pitchFamily="49" charset="-122"/>
            </a:endParaRPr>
          </a:p>
        </p:txBody>
      </p:sp>
      <p:sp>
        <p:nvSpPr>
          <p:cNvPr id="4100" name="Rectangle 22"/>
          <p:cNvSpPr>
            <a:spLocks noGrp="1" noRot="1" noChangeArrowheads="1"/>
          </p:cNvSpPr>
          <p:nvPr>
            <p:ph sz="half" idx="2"/>
          </p:nvPr>
        </p:nvSpPr>
        <p:spPr>
          <a:xfrm>
            <a:off x="323850" y="1341438"/>
            <a:ext cx="8496300" cy="4862512"/>
          </a:xfrm>
        </p:spPr>
        <p:txBody>
          <a:bodyPr/>
          <a:lstStyle/>
          <a:p>
            <a:pPr eaLnBrk="1" hangingPunct="1">
              <a:lnSpc>
                <a:spcPct val="120000"/>
              </a:lnSpc>
              <a:buFont typeface="Wingdings" pitchFamily="2" charset="2"/>
              <a:buNone/>
            </a:pPr>
            <a:r>
              <a:rPr lang="zh-CN" altLang="en-US" sz="3100" b="1" smtClean="0">
                <a:latin typeface="幼圆" pitchFamily="49" charset="-122"/>
                <a:ea typeface="幼圆" pitchFamily="49" charset="-122"/>
              </a:rPr>
              <a:t>材料－技术大厦的砖石</a:t>
            </a:r>
          </a:p>
          <a:p>
            <a:pPr eaLnBrk="1" hangingPunct="1">
              <a:lnSpc>
                <a:spcPct val="120000"/>
              </a:lnSpc>
              <a:buFont typeface="Wingdings" pitchFamily="2" charset="2"/>
              <a:buNone/>
            </a:pPr>
            <a:r>
              <a:rPr lang="zh-CN" altLang="en-US" sz="3100" b="1" smtClean="0">
                <a:latin typeface="幼圆" pitchFamily="49" charset="-122"/>
                <a:ea typeface="幼圆" pitchFamily="49" charset="-122"/>
              </a:rPr>
              <a:t>       材料是所有科技进步的核心</a:t>
            </a:r>
          </a:p>
          <a:p>
            <a:pPr eaLnBrk="1" hangingPunct="1">
              <a:lnSpc>
                <a:spcPct val="120000"/>
              </a:lnSpc>
            </a:pPr>
            <a:r>
              <a:rPr lang="zh-CN" altLang="en-US" sz="2400" b="1" smtClean="0">
                <a:latin typeface="幼圆" pitchFamily="49" charset="-122"/>
                <a:ea typeface="幼圆" pitchFamily="49" charset="-122"/>
              </a:rPr>
              <a:t>建筑、交通、能源、计算机、通信、多媒体、生物医学工程无一不依赖材料科学与技术的发展来实现和突破。</a:t>
            </a:r>
          </a:p>
          <a:p>
            <a:pPr lvl="1" eaLnBrk="1" hangingPunct="1">
              <a:lnSpc>
                <a:spcPct val="120000"/>
              </a:lnSpc>
            </a:pPr>
            <a:r>
              <a:rPr lang="zh-CN" altLang="en-US" b="1" smtClean="0">
                <a:latin typeface="幼圆" pitchFamily="49" charset="-122"/>
                <a:ea typeface="幼圆" pitchFamily="49" charset="-122"/>
              </a:rPr>
              <a:t>没有钢铁材料，就没有今天的高楼大厦；</a:t>
            </a:r>
          </a:p>
          <a:p>
            <a:pPr lvl="1" eaLnBrk="1" hangingPunct="1">
              <a:lnSpc>
                <a:spcPct val="120000"/>
              </a:lnSpc>
            </a:pPr>
            <a:r>
              <a:rPr lang="zh-CN" altLang="en-US" b="1" smtClean="0">
                <a:latin typeface="幼圆" pitchFamily="49" charset="-122"/>
                <a:ea typeface="幼圆" pitchFamily="49" charset="-122"/>
              </a:rPr>
              <a:t>没有专门为喷气发动机设计的材料，就没有靠飞机旅行的今天；</a:t>
            </a:r>
          </a:p>
          <a:p>
            <a:pPr lvl="1" eaLnBrk="1" hangingPunct="1">
              <a:lnSpc>
                <a:spcPct val="120000"/>
              </a:lnSpc>
            </a:pPr>
            <a:r>
              <a:rPr lang="zh-CN" altLang="en-US" b="1" smtClean="0">
                <a:latin typeface="幼圆" pitchFamily="49" charset="-122"/>
                <a:ea typeface="幼圆" pitchFamily="49" charset="-122"/>
              </a:rPr>
              <a:t>没有耐高温复合涂层材料，就没有人类探索外空的飞船</a:t>
            </a:r>
          </a:p>
          <a:p>
            <a:pPr lvl="1" eaLnBrk="1" hangingPunct="1">
              <a:lnSpc>
                <a:spcPct val="120000"/>
              </a:lnSpc>
            </a:pPr>
            <a:r>
              <a:rPr lang="zh-CN" altLang="en-US" b="1" smtClean="0">
                <a:latin typeface="幼圆" pitchFamily="49" charset="-122"/>
                <a:ea typeface="幼圆" pitchFamily="49" charset="-122"/>
              </a:rPr>
              <a:t>没有固体微电子电路，就没有计算机</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762000" y="595298"/>
            <a:ext cx="7772400" cy="762000"/>
          </a:xfrm>
        </p:spPr>
        <p:txBody>
          <a:bodyPr/>
          <a:lstStyle/>
          <a:p>
            <a:pPr>
              <a:defRPr/>
            </a:pPr>
            <a:r>
              <a:rPr lang="zh-CN" altLang="en-US" sz="2800" b="1" dirty="0" smtClean="0">
                <a:solidFill>
                  <a:srgbClr val="800000"/>
                </a:solidFill>
                <a:latin typeface="黑体" pitchFamily="49" charset="-122"/>
                <a:ea typeface="黑体" pitchFamily="49" charset="-122"/>
              </a:rPr>
              <a:t>工业工程是</a:t>
            </a:r>
            <a:r>
              <a:rPr lang="zh-CN" altLang="en-US" sz="2800" b="1" dirty="0">
                <a:solidFill>
                  <a:srgbClr val="800000"/>
                </a:solidFill>
                <a:latin typeface="黑体" pitchFamily="49" charset="-122"/>
                <a:ea typeface="黑体" pitchFamily="49" charset="-122"/>
              </a:rPr>
              <a:t>材料应用的重要</a:t>
            </a:r>
            <a:r>
              <a:rPr lang="zh-CN" altLang="en-US" sz="2800" b="1" dirty="0" smtClean="0">
                <a:solidFill>
                  <a:srgbClr val="800000"/>
                </a:solidFill>
                <a:latin typeface="黑体" pitchFamily="49" charset="-122"/>
                <a:ea typeface="黑体" pitchFamily="49" charset="-122"/>
              </a:rPr>
              <a:t>领域</a:t>
            </a:r>
            <a:r>
              <a:rPr lang="zh-CN" altLang="en-US" sz="2800" dirty="0" smtClean="0">
                <a:solidFill>
                  <a:schemeClr val="hlink"/>
                </a:solidFill>
                <a:effectLst>
                  <a:outerShdw blurRad="38100" dist="38100" dir="2700000" algn="tl">
                    <a:srgbClr val="C0C0C0"/>
                  </a:outerShdw>
                </a:effectLst>
                <a:latin typeface="黑体" pitchFamily="49" charset="-122"/>
                <a:ea typeface="黑体" pitchFamily="49" charset="-122"/>
              </a:rPr>
              <a:t> </a:t>
            </a:r>
            <a:endParaRPr lang="zh-CN" altLang="en-US" sz="2800" dirty="0">
              <a:solidFill>
                <a:schemeClr val="hlink"/>
              </a:solidFill>
              <a:effectLst>
                <a:outerShdw blurRad="38100" dist="38100" dir="2700000" algn="tl">
                  <a:srgbClr val="C0C0C0"/>
                </a:outerShdw>
              </a:effectLst>
              <a:latin typeface="黑体" pitchFamily="49" charset="-122"/>
              <a:ea typeface="黑体" pitchFamily="49" charset="-122"/>
            </a:endParaRPr>
          </a:p>
        </p:txBody>
      </p:sp>
      <p:pic>
        <p:nvPicPr>
          <p:cNvPr id="8" name="Picture 11" descr="C:\Documents and Settings\Administrator\My Documents\My Pictures\材料应用2.jpg"/>
          <p:cNvPicPr>
            <a:picLocks noChangeAspect="1" noChangeArrowheads="1"/>
          </p:cNvPicPr>
          <p:nvPr/>
        </p:nvPicPr>
        <p:blipFill>
          <a:blip r:embed="rId2" cstate="print"/>
          <a:srcRect/>
          <a:stretch>
            <a:fillRect/>
          </a:stretch>
        </p:blipFill>
        <p:spPr>
          <a:xfrm>
            <a:off x="838200" y="1365270"/>
            <a:ext cx="7197725" cy="49926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Rot="1" noChangeArrowheads="1"/>
          </p:cNvSpPr>
          <p:nvPr>
            <p:ph idx="1"/>
          </p:nvPr>
        </p:nvSpPr>
        <p:spPr>
          <a:xfrm>
            <a:off x="323850" y="908720"/>
            <a:ext cx="8362950" cy="5112568"/>
          </a:xfrm>
        </p:spPr>
        <p:txBody>
          <a:bodyPr/>
          <a:lstStyle/>
          <a:p>
            <a:pPr marL="571500" indent="-571500" eaLnBrk="1" hangingPunct="1">
              <a:lnSpc>
                <a:spcPct val="130000"/>
              </a:lnSpc>
              <a:buFont typeface="Wingdings" pitchFamily="2" charset="2"/>
              <a:buNone/>
            </a:pPr>
            <a:r>
              <a:rPr lang="zh-CN" altLang="en-US" sz="2800" b="1" dirty="0" smtClean="0">
                <a:latin typeface="幼圆" pitchFamily="49" charset="-122"/>
                <a:ea typeface="幼圆" pitchFamily="49" charset="-122"/>
              </a:rPr>
              <a:t>一、工程设计与材料</a:t>
            </a:r>
          </a:p>
          <a:p>
            <a:pPr marL="571500" indent="-571500" eaLnBrk="1" hangingPunct="1">
              <a:lnSpc>
                <a:spcPct val="130000"/>
              </a:lnSpc>
              <a:buFont typeface="Wingdings" pitchFamily="2" charset="2"/>
              <a:buNone/>
            </a:pPr>
            <a:r>
              <a:rPr lang="zh-CN" altLang="en-US" sz="2600" b="1" dirty="0" smtClean="0">
                <a:latin typeface="幼圆" pitchFamily="49" charset="-122"/>
                <a:ea typeface="幼圆" pitchFamily="49" charset="-122"/>
              </a:rPr>
              <a:t>　　　　工程设计两大基本步骤</a:t>
            </a:r>
            <a:r>
              <a:rPr lang="zh-CN" altLang="en-US" sz="2600" b="1" dirty="0" smtClean="0">
                <a:latin typeface="幼圆" pitchFamily="49" charset="-122"/>
                <a:ea typeface="幼圆" pitchFamily="49" charset="-122"/>
                <a:sym typeface="Wingdings" pitchFamily="2" charset="2"/>
              </a:rPr>
              <a:t>：（１）结构设计；和（２）材料设计。　</a:t>
            </a:r>
          </a:p>
          <a:p>
            <a:pPr marL="571500" indent="-571500" eaLnBrk="1" hangingPunct="1">
              <a:lnSpc>
                <a:spcPct val="130000"/>
              </a:lnSpc>
              <a:buFont typeface="Wingdings" pitchFamily="2" charset="2"/>
              <a:buNone/>
            </a:pPr>
            <a:r>
              <a:rPr lang="zh-CN" altLang="en-US" sz="2600" b="1" dirty="0" smtClean="0">
                <a:latin typeface="幼圆" pitchFamily="49" charset="-122"/>
                <a:ea typeface="幼圆" pitchFamily="49" charset="-122"/>
                <a:sym typeface="Wingdings" pitchFamily="2" charset="2"/>
              </a:rPr>
              <a:t>　　　　前者直观，易评定和核验；后者却要复杂得多，随设计者材料科学知识水平和经验的不同有很大差异。</a:t>
            </a:r>
          </a:p>
          <a:p>
            <a:pPr marL="571500" indent="-571500" eaLnBrk="1" hangingPunct="1">
              <a:lnSpc>
                <a:spcPct val="130000"/>
              </a:lnSpc>
              <a:buFont typeface="Wingdings" pitchFamily="2" charset="2"/>
              <a:buNone/>
            </a:pPr>
            <a:r>
              <a:rPr lang="zh-CN" altLang="en-US" sz="2600" b="1" dirty="0" smtClean="0">
                <a:latin typeface="幼圆" pitchFamily="49" charset="-122"/>
                <a:ea typeface="幼圆" pitchFamily="49" charset="-122"/>
              </a:rPr>
              <a:t>　　  　选择材料和工艺实质是一种极重要的</a:t>
            </a:r>
            <a:r>
              <a:rPr lang="zh-CN" altLang="en-US" sz="2600" b="1" dirty="0" smtClean="0">
                <a:latin typeface="华文细黑" pitchFamily="2" charset="-122"/>
                <a:ea typeface="幼圆" pitchFamily="49" charset="-122"/>
              </a:rPr>
              <a:t>“</a:t>
            </a:r>
            <a:r>
              <a:rPr lang="zh-CN" altLang="en-US" sz="2600" b="1" dirty="0" smtClean="0">
                <a:latin typeface="幼圆" pitchFamily="49" charset="-122"/>
                <a:ea typeface="幼圆" pitchFamily="49" charset="-122"/>
              </a:rPr>
              <a:t>零件内部组织结构设计</a:t>
            </a:r>
            <a:r>
              <a:rPr lang="zh-CN" altLang="en-US" sz="2600" b="1" dirty="0" smtClean="0">
                <a:latin typeface="华文细黑" pitchFamily="2" charset="-122"/>
                <a:ea typeface="幼圆" pitchFamily="49" charset="-122"/>
              </a:rPr>
              <a:t>”</a:t>
            </a:r>
            <a:r>
              <a:rPr lang="zh-CN" altLang="en-US" sz="2600" b="1" dirty="0" smtClean="0">
                <a:latin typeface="幼圆" pitchFamily="49" charset="-122"/>
                <a:ea typeface="幼圆" pitchFamily="49" charset="-122"/>
              </a:rPr>
              <a:t>（材料设计）。</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Rot="1" noChangeArrowheads="1"/>
          </p:cNvSpPr>
          <p:nvPr>
            <p:ph idx="1"/>
          </p:nvPr>
        </p:nvSpPr>
        <p:spPr>
          <a:xfrm>
            <a:off x="395288" y="404813"/>
            <a:ext cx="8229600" cy="2449512"/>
          </a:xfrm>
        </p:spPr>
        <p:txBody>
          <a:bodyPr/>
          <a:lstStyle/>
          <a:p>
            <a:pPr marL="571500" indent="-571500" eaLnBrk="1" hangingPunct="1">
              <a:lnSpc>
                <a:spcPct val="140000"/>
              </a:lnSpc>
              <a:buFont typeface="Wingdings" pitchFamily="2" charset="2"/>
              <a:buNone/>
            </a:pPr>
            <a:r>
              <a:rPr lang="zh-CN" altLang="en-US" sz="2800" b="1" dirty="0" smtClean="0">
                <a:latin typeface="幼圆" pitchFamily="49" charset="-122"/>
                <a:ea typeface="幼圆" pitchFamily="49" charset="-122"/>
              </a:rPr>
              <a:t>二、工业制造过程与材料</a:t>
            </a:r>
          </a:p>
          <a:p>
            <a:pPr marL="571500" indent="-571500" eaLnBrk="1" hangingPunct="1">
              <a:lnSpc>
                <a:spcPct val="140000"/>
              </a:lnSpc>
              <a:buFont typeface="Wingdings" pitchFamily="2" charset="2"/>
              <a:buNone/>
            </a:pPr>
            <a:r>
              <a:rPr lang="zh-CN" altLang="en-US" sz="2600" b="1" dirty="0" smtClean="0">
                <a:latin typeface="幼圆" pitchFamily="49" charset="-122"/>
                <a:ea typeface="幼圆" pitchFamily="49" charset="-122"/>
              </a:rPr>
              <a:t>制造工艺包括：</a:t>
            </a:r>
          </a:p>
          <a:p>
            <a:pPr marL="1090613" lvl="2" indent="-176213" eaLnBrk="1" hangingPunct="1">
              <a:lnSpc>
                <a:spcPct val="140000"/>
              </a:lnSpc>
              <a:buFont typeface="Wingdings" pitchFamily="2" charset="2"/>
              <a:buAutoNum type="arabicPeriod"/>
            </a:pPr>
            <a:r>
              <a:rPr lang="zh-CN" altLang="en-US" b="1" dirty="0" smtClean="0">
                <a:latin typeface="幼圆" pitchFamily="49" charset="-122"/>
                <a:ea typeface="幼圆" pitchFamily="49" charset="-122"/>
              </a:rPr>
              <a:t>保证零件几何形状与尺寸：切削、铸、锻、焊等；</a:t>
            </a:r>
          </a:p>
          <a:p>
            <a:pPr marL="1090613" lvl="2" indent="-176213" eaLnBrk="1" hangingPunct="1">
              <a:lnSpc>
                <a:spcPct val="140000"/>
              </a:lnSpc>
              <a:buFont typeface="Wingdings" pitchFamily="2" charset="2"/>
              <a:buAutoNum type="arabicPeriod"/>
            </a:pPr>
            <a:r>
              <a:rPr lang="zh-CN" altLang="en-US" b="1" dirty="0" smtClean="0">
                <a:latin typeface="幼圆" pitchFamily="49" charset="-122"/>
                <a:ea typeface="幼圆" pitchFamily="49" charset="-122"/>
              </a:rPr>
              <a:t>保证材料内部组织及应力状态：热处理、表面处理。</a:t>
            </a:r>
          </a:p>
          <a:p>
            <a:pPr marL="1090613" lvl="2" indent="-176213" eaLnBrk="1" hangingPunct="1"/>
            <a:endParaRPr lang="en-US" altLang="zh-CN" b="1" dirty="0" smtClean="0">
              <a:latin typeface="幼圆" pitchFamily="49" charset="-122"/>
              <a:ea typeface="幼圆" pitchFamily="49" charset="-122"/>
            </a:endParaRPr>
          </a:p>
        </p:txBody>
      </p:sp>
      <p:sp>
        <p:nvSpPr>
          <p:cNvPr id="6147" name="Text Box 11"/>
          <p:cNvSpPr txBox="1">
            <a:spLocks noChangeArrowheads="1"/>
          </p:cNvSpPr>
          <p:nvPr/>
        </p:nvSpPr>
        <p:spPr bwMode="auto">
          <a:xfrm>
            <a:off x="468313" y="2997200"/>
            <a:ext cx="8135937" cy="3343275"/>
          </a:xfrm>
          <a:prstGeom prst="rect">
            <a:avLst/>
          </a:prstGeom>
          <a:noFill/>
          <a:ln w="9525" algn="ctr">
            <a:noFill/>
            <a:miter lim="800000"/>
            <a:headEnd/>
            <a:tailEnd/>
          </a:ln>
        </p:spPr>
        <p:txBody>
          <a:bodyPr>
            <a:spAutoFit/>
          </a:bodyPr>
          <a:lstStyle/>
          <a:p>
            <a:pPr marL="342900" indent="-342900" algn="l">
              <a:spcBef>
                <a:spcPct val="50000"/>
              </a:spcBef>
            </a:pPr>
            <a:r>
              <a:rPr lang="zh-CN" altLang="en-US" sz="2800" b="1" dirty="0">
                <a:latin typeface="幼圆" pitchFamily="49" charset="-122"/>
                <a:ea typeface="幼圆" pitchFamily="49" charset="-122"/>
              </a:rPr>
              <a:t>三、工业产品的失效与材料</a:t>
            </a:r>
          </a:p>
          <a:p>
            <a:pPr marL="342900" indent="-342900" algn="l">
              <a:spcBef>
                <a:spcPct val="50000"/>
              </a:spcBef>
            </a:pPr>
            <a:r>
              <a:rPr lang="zh-CN" altLang="en-US" b="1" dirty="0">
                <a:ea typeface="宋体" pitchFamily="2" charset="-122"/>
              </a:rPr>
              <a:t>　　</a:t>
            </a:r>
            <a:r>
              <a:rPr lang="zh-CN" altLang="en-US" sz="2600" b="1" dirty="0">
                <a:ea typeface="宋体" pitchFamily="2" charset="-122"/>
              </a:rPr>
              <a:t>本质上说，机械产品的失效就是材料的失效。其分析有利于：</a:t>
            </a:r>
          </a:p>
          <a:p>
            <a:pPr marL="800100" lvl="1" indent="-342900" algn="l">
              <a:spcBef>
                <a:spcPct val="50000"/>
              </a:spcBef>
              <a:buFontTx/>
              <a:buAutoNum type="arabicPeriod"/>
            </a:pPr>
            <a:r>
              <a:rPr lang="zh-CN" altLang="en-US" sz="2600" b="1" dirty="0">
                <a:ea typeface="宋体" pitchFamily="2" charset="-122"/>
              </a:rPr>
              <a:t>改善产品质量，提高寿命提供改进措施；</a:t>
            </a:r>
          </a:p>
          <a:p>
            <a:pPr marL="800100" lvl="1" indent="-342900" algn="l">
              <a:spcBef>
                <a:spcPct val="50000"/>
              </a:spcBef>
              <a:buFontTx/>
              <a:buAutoNum type="arabicPeriod"/>
            </a:pPr>
            <a:r>
              <a:rPr lang="zh-CN" altLang="en-US" sz="2600" b="1" dirty="0">
                <a:ea typeface="宋体" pitchFamily="2" charset="-122"/>
              </a:rPr>
              <a:t>判定事故责任；</a:t>
            </a:r>
          </a:p>
          <a:p>
            <a:pPr marL="800100" lvl="1" indent="-342900" algn="l">
              <a:spcBef>
                <a:spcPct val="50000"/>
              </a:spcBef>
              <a:buFontTx/>
              <a:buAutoNum type="arabicPeriod"/>
            </a:pPr>
            <a:r>
              <a:rPr lang="zh-CN" altLang="en-US" sz="2600" b="1" dirty="0">
                <a:ea typeface="宋体" pitchFamily="2" charset="-122"/>
              </a:rPr>
              <a:t>杜绝类似事故发生提供依据。</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bwMode="auto">
          <a:xfrm>
            <a:off x="539750" y="620713"/>
            <a:ext cx="8229600" cy="79216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3600" b="1" dirty="0" smtClean="0">
                <a:latin typeface="幼圆" pitchFamily="49" charset="-122"/>
                <a:ea typeface="幼圆" pitchFamily="49" charset="-122"/>
              </a:rPr>
              <a:t>材料的失效</a:t>
            </a:r>
            <a:r>
              <a:rPr lang="en-US" altLang="zh-CN" sz="3600" b="1" dirty="0" smtClean="0">
                <a:ea typeface="幼圆" pitchFamily="49" charset="-122"/>
              </a:rPr>
              <a:t>——</a:t>
            </a:r>
            <a:r>
              <a:rPr lang="zh-CN" altLang="en-US" sz="3600" b="1" dirty="0" smtClean="0">
                <a:latin typeface="幼圆" pitchFamily="49" charset="-122"/>
                <a:ea typeface="幼圆" pitchFamily="49" charset="-122"/>
              </a:rPr>
              <a:t>惨痛记忆</a:t>
            </a:r>
            <a:r>
              <a:rPr lang="en-US" altLang="zh-CN" sz="3600" b="1" dirty="0" smtClean="0">
                <a:latin typeface="幼圆" pitchFamily="49" charset="-122"/>
                <a:ea typeface="幼圆" pitchFamily="49" charset="-122"/>
              </a:rPr>
              <a:t>1</a:t>
            </a:r>
          </a:p>
        </p:txBody>
      </p:sp>
      <p:pic>
        <p:nvPicPr>
          <p:cNvPr id="65539" name="Picture 4" descr="t_c364_35ar"/>
          <p:cNvPicPr>
            <a:picLocks noChangeAspect="1" noChangeArrowheads="1"/>
          </p:cNvPicPr>
          <p:nvPr/>
        </p:nvPicPr>
        <p:blipFill>
          <a:blip r:embed="rId2" cstate="print"/>
          <a:srcRect/>
          <a:stretch>
            <a:fillRect/>
          </a:stretch>
        </p:blipFill>
        <p:spPr bwMode="auto">
          <a:xfrm>
            <a:off x="1908175" y="2636838"/>
            <a:ext cx="5545138" cy="3316287"/>
          </a:xfrm>
          <a:prstGeom prst="rect">
            <a:avLst/>
          </a:prstGeom>
          <a:noFill/>
          <a:ln w="9525">
            <a:noFill/>
            <a:miter lim="800000"/>
            <a:headEnd/>
            <a:tailEnd/>
          </a:ln>
        </p:spPr>
      </p:pic>
      <p:sp>
        <p:nvSpPr>
          <p:cNvPr id="65540" name="Rectangle 7"/>
          <p:cNvSpPr>
            <a:spLocks noChangeArrowheads="1"/>
          </p:cNvSpPr>
          <p:nvPr/>
        </p:nvSpPr>
        <p:spPr bwMode="auto">
          <a:xfrm>
            <a:off x="3563938" y="1698625"/>
            <a:ext cx="2690812" cy="519113"/>
          </a:xfrm>
          <a:prstGeom prst="rect">
            <a:avLst/>
          </a:prstGeom>
          <a:noFill/>
          <a:ln w="9525" algn="ctr">
            <a:noFill/>
            <a:miter lim="800000"/>
            <a:headEnd/>
            <a:tailEnd/>
          </a:ln>
        </p:spPr>
        <p:txBody>
          <a:bodyPr wrap="none" anchor="ctr">
            <a:spAutoFit/>
          </a:bodyPr>
          <a:lstStyle/>
          <a:p>
            <a:r>
              <a:rPr lang="en-US" altLang="zh-CN" sz="2800" b="1">
                <a:solidFill>
                  <a:srgbClr val="0000FF"/>
                </a:solidFill>
                <a:latin typeface="幼圆" pitchFamily="49" charset="-122"/>
                <a:ea typeface="幼圆" pitchFamily="49" charset="-122"/>
              </a:rPr>
              <a:t>1912</a:t>
            </a:r>
            <a:r>
              <a:rPr lang="zh-CN" altLang="en-US" sz="2800" b="1">
                <a:solidFill>
                  <a:srgbClr val="0000FF"/>
                </a:solidFill>
                <a:latin typeface="幼圆" pitchFamily="49" charset="-122"/>
                <a:ea typeface="幼圆" pitchFamily="49" charset="-122"/>
              </a:rPr>
              <a:t>年</a:t>
            </a:r>
            <a:r>
              <a:rPr lang="en-US" altLang="zh-CN" sz="2800" b="1">
                <a:solidFill>
                  <a:srgbClr val="0000FF"/>
                </a:solidFill>
                <a:latin typeface="幼圆" pitchFamily="49" charset="-122"/>
                <a:ea typeface="幼圆" pitchFamily="49" charset="-122"/>
              </a:rPr>
              <a:t>4</a:t>
            </a:r>
            <a:r>
              <a:rPr lang="zh-CN" altLang="en-US" sz="2800" b="1">
                <a:solidFill>
                  <a:srgbClr val="0000FF"/>
                </a:solidFill>
                <a:latin typeface="幼圆" pitchFamily="49" charset="-122"/>
                <a:ea typeface="幼圆" pitchFamily="49" charset="-122"/>
              </a:rPr>
              <a:t>月</a:t>
            </a:r>
            <a:r>
              <a:rPr lang="en-US" altLang="zh-CN" sz="2800" b="1">
                <a:solidFill>
                  <a:srgbClr val="0000FF"/>
                </a:solidFill>
                <a:latin typeface="幼圆" pitchFamily="49" charset="-122"/>
                <a:ea typeface="幼圆" pitchFamily="49" charset="-122"/>
              </a:rPr>
              <a:t>14</a:t>
            </a:r>
            <a:r>
              <a:rPr lang="zh-CN" altLang="en-US" sz="2800" b="1">
                <a:solidFill>
                  <a:srgbClr val="0000FF"/>
                </a:solidFill>
                <a:latin typeface="幼圆" pitchFamily="49" charset="-122"/>
                <a:ea typeface="幼圆" pitchFamily="49" charset="-122"/>
              </a:rPr>
              <a:t>日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bwMode="auto">
          <a:xfrm>
            <a:off x="468313" y="476250"/>
            <a:ext cx="8229600" cy="561975"/>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2700" b="1" smtClean="0">
                <a:solidFill>
                  <a:schemeClr val="tx1"/>
                </a:solidFill>
                <a:latin typeface="黑体" pitchFamily="2" charset="-122"/>
                <a:ea typeface="黑体" pitchFamily="2" charset="-122"/>
              </a:rPr>
              <a:t>Titanic</a:t>
            </a:r>
            <a:r>
              <a:rPr lang="zh-CN" altLang="en-US" sz="2700" b="1" smtClean="0">
                <a:solidFill>
                  <a:schemeClr val="tx1"/>
                </a:solidFill>
                <a:latin typeface="黑体" pitchFamily="2" charset="-122"/>
                <a:ea typeface="黑体" pitchFamily="2" charset="-122"/>
              </a:rPr>
              <a:t>沉没原因</a:t>
            </a:r>
          </a:p>
        </p:txBody>
      </p:sp>
      <p:sp>
        <p:nvSpPr>
          <p:cNvPr id="66563" name="Rectangle 4"/>
          <p:cNvSpPr>
            <a:spLocks noChangeArrowheads="1"/>
          </p:cNvSpPr>
          <p:nvPr/>
        </p:nvSpPr>
        <p:spPr bwMode="auto">
          <a:xfrm>
            <a:off x="611188" y="1916113"/>
            <a:ext cx="7993062" cy="1296987"/>
          </a:xfrm>
          <a:prstGeom prst="rect">
            <a:avLst/>
          </a:prstGeom>
          <a:noFill/>
          <a:ln w="19050">
            <a:noFill/>
            <a:miter lim="800000"/>
            <a:headEnd/>
            <a:tailEnd/>
          </a:ln>
        </p:spPr>
        <p:txBody>
          <a:bodyPr>
            <a:spAutoFit/>
          </a:bodyPr>
          <a:lstStyle/>
          <a:p>
            <a:pPr>
              <a:lnSpc>
                <a:spcPct val="110000"/>
              </a:lnSpc>
              <a:spcBef>
                <a:spcPct val="20000"/>
              </a:spcBef>
              <a:buClr>
                <a:schemeClr val="accent1"/>
              </a:buClr>
              <a:buSzPct val="65000"/>
              <a:buFont typeface="Wingdings" pitchFamily="2" charset="2"/>
              <a:buChar char="n"/>
            </a:pPr>
            <a:r>
              <a:rPr lang="en-US" altLang="zh-CN" sz="2400"/>
              <a:t>Titanic ——</a:t>
            </a:r>
            <a:r>
              <a:rPr lang="zh-CN" altLang="en-US" sz="2400"/>
              <a:t>含硫高的钢板，韧性很差，特别是在低温呈脆性。所以，冲击试样是典型的脆性断口。近代船用钢板的冲击试样则具有相当好的韧性。</a:t>
            </a:r>
          </a:p>
        </p:txBody>
      </p:sp>
      <p:pic>
        <p:nvPicPr>
          <p:cNvPr id="66564" name="Picture 5" descr="image015"/>
          <p:cNvPicPr>
            <a:picLocks noChangeAspect="1" noChangeArrowheads="1"/>
          </p:cNvPicPr>
          <p:nvPr/>
        </p:nvPicPr>
        <p:blipFill>
          <a:blip r:embed="rId2" cstate="print"/>
          <a:srcRect/>
          <a:stretch>
            <a:fillRect/>
          </a:stretch>
        </p:blipFill>
        <p:spPr bwMode="auto">
          <a:xfrm>
            <a:off x="1619250" y="3571875"/>
            <a:ext cx="6335713" cy="2185988"/>
          </a:xfrm>
          <a:prstGeom prst="rect">
            <a:avLst/>
          </a:prstGeom>
          <a:noFill/>
          <a:ln w="9525">
            <a:noFill/>
            <a:miter lim="800000"/>
            <a:headEnd/>
            <a:tailEnd/>
          </a:ln>
        </p:spPr>
      </p:pic>
      <p:sp>
        <p:nvSpPr>
          <p:cNvPr id="66565" name="Rectangle 6"/>
          <p:cNvSpPr>
            <a:spLocks noChangeArrowheads="1"/>
          </p:cNvSpPr>
          <p:nvPr/>
        </p:nvSpPr>
        <p:spPr bwMode="auto">
          <a:xfrm>
            <a:off x="900113" y="5830888"/>
            <a:ext cx="7464425" cy="396875"/>
          </a:xfrm>
          <a:prstGeom prst="rect">
            <a:avLst/>
          </a:prstGeom>
          <a:noFill/>
          <a:ln w="9525" algn="ctr">
            <a:noFill/>
            <a:miter lim="800000"/>
            <a:headEnd/>
            <a:tailEnd/>
          </a:ln>
        </p:spPr>
        <p:txBody>
          <a:bodyPr wrap="none">
            <a:spAutoFit/>
          </a:bodyPr>
          <a:lstStyle/>
          <a:p>
            <a:pPr>
              <a:spcBef>
                <a:spcPct val="50000"/>
              </a:spcBef>
            </a:pPr>
            <a:r>
              <a:rPr lang="en-US" altLang="zh-CN" sz="2000">
                <a:latin typeface="Verdana" pitchFamily="34" charset="0"/>
              </a:rPr>
              <a:t>Titanic </a:t>
            </a:r>
            <a:r>
              <a:rPr lang="zh-CN" altLang="en-US" sz="2000">
                <a:latin typeface="Verdana" pitchFamily="34" charset="0"/>
              </a:rPr>
              <a:t>号钢板（左图）和近代船用钢板（右图）的冲击试验结果</a:t>
            </a:r>
          </a:p>
        </p:txBody>
      </p:sp>
      <p:sp>
        <p:nvSpPr>
          <p:cNvPr id="66566" name="Rectangle 7"/>
          <p:cNvSpPr>
            <a:spLocks noChangeArrowheads="1"/>
          </p:cNvSpPr>
          <p:nvPr/>
        </p:nvSpPr>
        <p:spPr bwMode="auto">
          <a:xfrm>
            <a:off x="395288" y="1268413"/>
            <a:ext cx="5372100" cy="457200"/>
          </a:xfrm>
          <a:prstGeom prst="rect">
            <a:avLst/>
          </a:prstGeom>
          <a:noFill/>
          <a:ln w="19050">
            <a:noFill/>
            <a:miter lim="800000"/>
            <a:headEnd/>
            <a:tailEnd/>
          </a:ln>
        </p:spPr>
        <p:txBody>
          <a:bodyPr wrap="none">
            <a:spAutoFit/>
          </a:bodyPr>
          <a:lstStyle/>
          <a:p>
            <a:r>
              <a:rPr lang="zh-CN" altLang="en-US" sz="2400" b="1">
                <a:solidFill>
                  <a:schemeClr val="tx2"/>
                </a:solidFill>
                <a:latin typeface="Garamond" pitchFamily="18" charset="0"/>
              </a:rPr>
              <a:t>一项新的科学研究回答了</a:t>
            </a:r>
            <a:r>
              <a:rPr lang="en-US" altLang="zh-CN" sz="2400" b="1">
                <a:solidFill>
                  <a:schemeClr val="tx2"/>
                </a:solidFill>
                <a:latin typeface="Garamond" pitchFamily="18" charset="0"/>
              </a:rPr>
              <a:t>80</a:t>
            </a:r>
            <a:r>
              <a:rPr lang="zh-CN" altLang="en-US" sz="2400" b="1">
                <a:solidFill>
                  <a:schemeClr val="tx2"/>
                </a:solidFill>
                <a:latin typeface="Garamond" pitchFamily="18" charset="0"/>
              </a:rPr>
              <a:t>年未解之谜</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bwMode="auto">
          <a:xfrm>
            <a:off x="457200" y="476250"/>
            <a:ext cx="8229600" cy="5762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4000" smtClean="0"/>
              <a:t>惨痛记忆</a:t>
            </a:r>
            <a:r>
              <a:rPr lang="en-US" altLang="zh-CN" sz="4000" smtClean="0"/>
              <a:t>2——</a:t>
            </a:r>
            <a:r>
              <a:rPr lang="zh-CN" altLang="en-US" sz="4000" smtClean="0"/>
              <a:t>切尔诺贝利</a:t>
            </a:r>
          </a:p>
        </p:txBody>
      </p:sp>
      <p:pic>
        <p:nvPicPr>
          <p:cNvPr id="67587" name="Picture 4" descr="切尔诺贝利3"/>
          <p:cNvPicPr>
            <a:picLocks noGrp="1" noChangeAspect="1" noChangeArrowheads="1"/>
          </p:cNvPicPr>
          <p:nvPr>
            <p:ph type="body" idx="1"/>
          </p:nvPr>
        </p:nvPicPr>
        <p:blipFill>
          <a:blip r:embed="rId2" cstate="print"/>
          <a:srcRect/>
          <a:stretch>
            <a:fillRect/>
          </a:stretch>
        </p:blipFill>
        <p:spPr>
          <a:xfrm>
            <a:off x="6300788" y="1196975"/>
            <a:ext cx="2592387" cy="1954213"/>
          </a:xfrm>
          <a:noFill/>
        </p:spPr>
      </p:pic>
      <p:pic>
        <p:nvPicPr>
          <p:cNvPr id="67588" name="Picture 5" descr="切尔诺贝利5"/>
          <p:cNvPicPr>
            <a:picLocks noChangeAspect="1" noChangeArrowheads="1"/>
          </p:cNvPicPr>
          <p:nvPr/>
        </p:nvPicPr>
        <p:blipFill>
          <a:blip r:embed="rId3" cstate="print"/>
          <a:srcRect/>
          <a:stretch>
            <a:fillRect/>
          </a:stretch>
        </p:blipFill>
        <p:spPr bwMode="auto">
          <a:xfrm>
            <a:off x="3419475" y="1196975"/>
            <a:ext cx="2736850" cy="1963738"/>
          </a:xfrm>
          <a:prstGeom prst="rect">
            <a:avLst/>
          </a:prstGeom>
          <a:noFill/>
          <a:ln w="9525">
            <a:noFill/>
            <a:miter lim="800000"/>
            <a:headEnd/>
            <a:tailEnd/>
          </a:ln>
        </p:spPr>
      </p:pic>
      <p:pic>
        <p:nvPicPr>
          <p:cNvPr id="67589" name="Picture 7" descr="切尔诺贝利6"/>
          <p:cNvPicPr>
            <a:picLocks noChangeAspect="1" noChangeArrowheads="1"/>
          </p:cNvPicPr>
          <p:nvPr/>
        </p:nvPicPr>
        <p:blipFill>
          <a:blip r:embed="rId4" cstate="print"/>
          <a:srcRect/>
          <a:stretch>
            <a:fillRect/>
          </a:stretch>
        </p:blipFill>
        <p:spPr bwMode="auto">
          <a:xfrm>
            <a:off x="468313" y="1196975"/>
            <a:ext cx="2808287" cy="2014538"/>
          </a:xfrm>
          <a:prstGeom prst="rect">
            <a:avLst/>
          </a:prstGeom>
          <a:noFill/>
          <a:ln w="9525">
            <a:noFill/>
            <a:miter lim="800000"/>
            <a:headEnd/>
            <a:tailEnd/>
          </a:ln>
        </p:spPr>
      </p:pic>
      <p:pic>
        <p:nvPicPr>
          <p:cNvPr id="67590" name="Picture 8" descr="切尔诺贝利2"/>
          <p:cNvPicPr>
            <a:picLocks noChangeAspect="1" noChangeArrowheads="1"/>
          </p:cNvPicPr>
          <p:nvPr/>
        </p:nvPicPr>
        <p:blipFill>
          <a:blip r:embed="rId5" cstate="print"/>
          <a:srcRect/>
          <a:stretch>
            <a:fillRect/>
          </a:stretch>
        </p:blipFill>
        <p:spPr bwMode="auto">
          <a:xfrm>
            <a:off x="684213" y="3573463"/>
            <a:ext cx="2108200" cy="2592387"/>
          </a:xfrm>
          <a:prstGeom prst="rect">
            <a:avLst/>
          </a:prstGeom>
          <a:noFill/>
          <a:ln w="9525">
            <a:noFill/>
            <a:miter lim="800000"/>
            <a:headEnd/>
            <a:tailEnd/>
          </a:ln>
        </p:spPr>
      </p:pic>
      <p:sp>
        <p:nvSpPr>
          <p:cNvPr id="67591" name="Rectangle 9"/>
          <p:cNvSpPr>
            <a:spLocks noChangeArrowheads="1"/>
          </p:cNvSpPr>
          <p:nvPr/>
        </p:nvSpPr>
        <p:spPr bwMode="auto">
          <a:xfrm>
            <a:off x="2916238" y="3376613"/>
            <a:ext cx="2511425" cy="519112"/>
          </a:xfrm>
          <a:prstGeom prst="rect">
            <a:avLst/>
          </a:prstGeom>
          <a:noFill/>
          <a:ln w="9525" algn="ctr">
            <a:noFill/>
            <a:miter lim="800000"/>
            <a:headEnd/>
            <a:tailEnd/>
          </a:ln>
        </p:spPr>
        <p:txBody>
          <a:bodyPr wrap="none">
            <a:spAutoFit/>
          </a:bodyPr>
          <a:lstStyle/>
          <a:p>
            <a:r>
              <a:rPr lang="en-US" altLang="zh-CN" sz="2800" b="1">
                <a:solidFill>
                  <a:srgbClr val="0000FF"/>
                </a:solidFill>
                <a:latin typeface="幼圆" pitchFamily="49" charset="-122"/>
                <a:ea typeface="幼圆" pitchFamily="49" charset="-122"/>
              </a:rPr>
              <a:t>1986</a:t>
            </a:r>
            <a:r>
              <a:rPr lang="zh-CN" altLang="en-US" sz="2800" b="1">
                <a:solidFill>
                  <a:srgbClr val="0000FF"/>
                </a:solidFill>
                <a:latin typeface="幼圆" pitchFamily="49" charset="-122"/>
                <a:ea typeface="幼圆" pitchFamily="49" charset="-122"/>
              </a:rPr>
              <a:t>年</a:t>
            </a:r>
            <a:r>
              <a:rPr lang="en-US" altLang="zh-CN" sz="2800" b="1">
                <a:solidFill>
                  <a:srgbClr val="0000FF"/>
                </a:solidFill>
                <a:latin typeface="幼圆" pitchFamily="49" charset="-122"/>
                <a:ea typeface="幼圆" pitchFamily="49" charset="-122"/>
              </a:rPr>
              <a:t>4</a:t>
            </a:r>
            <a:r>
              <a:rPr lang="zh-CN" altLang="en-US" sz="2800" b="1">
                <a:solidFill>
                  <a:srgbClr val="0000FF"/>
                </a:solidFill>
                <a:latin typeface="幼圆" pitchFamily="49" charset="-122"/>
                <a:ea typeface="幼圆" pitchFamily="49" charset="-122"/>
              </a:rPr>
              <a:t>月</a:t>
            </a:r>
            <a:r>
              <a:rPr lang="en-US" altLang="zh-CN" sz="2800" b="1">
                <a:solidFill>
                  <a:srgbClr val="0000FF"/>
                </a:solidFill>
                <a:latin typeface="幼圆" pitchFamily="49" charset="-122"/>
                <a:ea typeface="幼圆" pitchFamily="49" charset="-122"/>
              </a:rPr>
              <a:t>26</a:t>
            </a:r>
            <a:r>
              <a:rPr lang="zh-CN" altLang="en-US" sz="2800" b="1">
                <a:solidFill>
                  <a:srgbClr val="0000FF"/>
                </a:solidFill>
                <a:latin typeface="幼圆" pitchFamily="49" charset="-122"/>
                <a:ea typeface="幼圆" pitchFamily="49" charset="-122"/>
              </a:rPr>
              <a:t>日</a:t>
            </a:r>
          </a:p>
        </p:txBody>
      </p:sp>
      <p:sp>
        <p:nvSpPr>
          <p:cNvPr id="67592" name="Rectangle 10"/>
          <p:cNvSpPr>
            <a:spLocks noChangeArrowheads="1"/>
          </p:cNvSpPr>
          <p:nvPr/>
        </p:nvSpPr>
        <p:spPr bwMode="auto">
          <a:xfrm>
            <a:off x="3059113" y="4076700"/>
            <a:ext cx="5545137" cy="2041525"/>
          </a:xfrm>
          <a:prstGeom prst="rect">
            <a:avLst/>
          </a:prstGeom>
          <a:noFill/>
          <a:ln w="9525" algn="ctr">
            <a:noFill/>
            <a:miter lim="800000"/>
            <a:headEnd/>
            <a:tailEnd/>
          </a:ln>
        </p:spPr>
        <p:txBody>
          <a:bodyPr>
            <a:spAutoFit/>
          </a:bodyPr>
          <a:lstStyle/>
          <a:p>
            <a:r>
              <a:rPr lang="zh-CN" altLang="en-US" sz="2000"/>
              <a:t>凌晨，位于苏联乌克兰加盟共和国首府基辅以北</a:t>
            </a:r>
            <a:r>
              <a:rPr lang="en-US" altLang="zh-CN" sz="2000"/>
              <a:t>130</a:t>
            </a:r>
            <a:r>
              <a:rPr lang="zh-CN" altLang="en-US" sz="2000"/>
              <a:t>公里处的切尔诺贝利核电站发生猛烈爆炸，反应堆机房的建筑遭到毁坏，同时发生了火灾，反应堆内的放射物质大量外泄，周围环境受到严重污染，造成了</a:t>
            </a:r>
            <a:r>
              <a:rPr lang="zh-CN" altLang="en-US" sz="2400" b="1">
                <a:solidFill>
                  <a:srgbClr val="0000FF"/>
                </a:solidFill>
              </a:rPr>
              <a:t>核电史上迄今为止最严重的事故</a:t>
            </a:r>
            <a:r>
              <a:rPr lang="zh-CN" altLang="en-US" sz="2000"/>
              <a:t>。</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323850" y="3644900"/>
            <a:ext cx="4824413" cy="2447925"/>
          </a:xfrm>
        </p:spPr>
        <p:txBody>
          <a:bodyPr/>
          <a:lstStyle/>
          <a:p>
            <a:pPr eaLnBrk="1" hangingPunct="1">
              <a:lnSpc>
                <a:spcPct val="80000"/>
              </a:lnSpc>
            </a:pPr>
            <a:r>
              <a:rPr lang="zh-CN" altLang="en-US" sz="2000" smtClean="0"/>
              <a:t>由于这次事故，核电站周围三十公里范围被划为隔离区，附近居民被疏散，庄稼全部掩埋，周围七千米内的树木都逐渐死亡。在长达半个世纪的时间里，十公里范围以内将不能耕作、放牧；十年内一百公里范围内被禁止生产牛奶。切尔诺贝利的核辐射通过风力、雨水等传播途径，污染了乌克兰、白俄罗斯、俄罗斯等一些堪称世界上最富饶的土壤。 </a:t>
            </a:r>
          </a:p>
        </p:txBody>
      </p:sp>
      <p:sp>
        <p:nvSpPr>
          <p:cNvPr id="68611" name="Rectangle 4"/>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4000" smtClean="0"/>
              <a:t>切尔诺贝利核事故</a:t>
            </a:r>
            <a:r>
              <a:rPr lang="en-US" altLang="zh-CN" sz="4000" smtClean="0"/>
              <a:t>——</a:t>
            </a:r>
            <a:r>
              <a:rPr lang="zh-CN" altLang="en-US" sz="4000" smtClean="0"/>
              <a:t>生态浩劫</a:t>
            </a:r>
            <a:r>
              <a:rPr lang="en-US" altLang="zh-CN" sz="4000" smtClean="0"/>
              <a:t>——</a:t>
            </a:r>
            <a:r>
              <a:rPr lang="zh-CN" altLang="en-US" sz="4000" smtClean="0"/>
              <a:t>完全消除的影响最少需要八百年。 </a:t>
            </a:r>
          </a:p>
        </p:txBody>
      </p:sp>
      <p:pic>
        <p:nvPicPr>
          <p:cNvPr id="68612" name="Picture 5" descr="切尔诺贝利4"/>
          <p:cNvPicPr>
            <a:picLocks noChangeAspect="1" noChangeArrowheads="1"/>
          </p:cNvPicPr>
          <p:nvPr/>
        </p:nvPicPr>
        <p:blipFill>
          <a:blip r:embed="rId2" cstate="print"/>
          <a:srcRect/>
          <a:stretch>
            <a:fillRect/>
          </a:stretch>
        </p:blipFill>
        <p:spPr bwMode="auto">
          <a:xfrm>
            <a:off x="5219700" y="3500438"/>
            <a:ext cx="3609975" cy="2543175"/>
          </a:xfrm>
          <a:prstGeom prst="rect">
            <a:avLst/>
          </a:prstGeom>
          <a:noFill/>
          <a:ln w="9525">
            <a:noFill/>
            <a:miter lim="800000"/>
            <a:headEnd/>
            <a:tailEnd/>
          </a:ln>
        </p:spPr>
      </p:pic>
      <p:sp>
        <p:nvSpPr>
          <p:cNvPr id="68613" name="Rectangle 6"/>
          <p:cNvSpPr>
            <a:spLocks noChangeArrowheads="1"/>
          </p:cNvSpPr>
          <p:nvPr/>
        </p:nvSpPr>
        <p:spPr bwMode="auto">
          <a:xfrm>
            <a:off x="323850" y="1773238"/>
            <a:ext cx="8569325" cy="1871662"/>
          </a:xfrm>
          <a:prstGeom prst="rect">
            <a:avLst/>
          </a:prstGeom>
          <a:noFill/>
          <a:ln w="9525">
            <a:noFill/>
            <a:miter lim="800000"/>
            <a:headEnd/>
            <a:tailEnd/>
          </a:ln>
        </p:spPr>
        <p:txBody>
          <a:bodyPr/>
          <a:lstStyle/>
          <a:p>
            <a:pPr marL="342900" indent="-342900">
              <a:lnSpc>
                <a:spcPct val="80000"/>
              </a:lnSpc>
              <a:spcBef>
                <a:spcPct val="20000"/>
              </a:spcBef>
              <a:buFontTx/>
              <a:buChar char="•"/>
            </a:pPr>
            <a:r>
              <a:rPr lang="zh-CN" altLang="en-US" sz="2000"/>
              <a:t>到现在，参加救援工作的</a:t>
            </a:r>
            <a:r>
              <a:rPr lang="en-US" altLang="zh-CN" sz="2000"/>
              <a:t>83.4</a:t>
            </a:r>
            <a:r>
              <a:rPr lang="zh-CN" altLang="en-US" sz="2000"/>
              <a:t>万人中，已有</a:t>
            </a:r>
            <a:r>
              <a:rPr lang="en-US" altLang="zh-CN" sz="2000"/>
              <a:t>5.5</a:t>
            </a:r>
            <a:r>
              <a:rPr lang="zh-CN" altLang="en-US" sz="2000"/>
              <a:t>万人丧生，七万人成为残疾人，三十多万人受放射伤害死去。乌克兰共有</a:t>
            </a:r>
            <a:r>
              <a:rPr lang="en-US" altLang="zh-CN" sz="2000"/>
              <a:t>250</a:t>
            </a:r>
            <a:r>
              <a:rPr lang="zh-CN" altLang="en-US" sz="2000"/>
              <a:t>万人因切尔诺贝利核事故而身患各种疾病，其中包括</a:t>
            </a:r>
            <a:r>
              <a:rPr lang="en-US" altLang="zh-CN" sz="2000"/>
              <a:t>47.3</a:t>
            </a:r>
            <a:r>
              <a:rPr lang="zh-CN" altLang="en-US" sz="2000"/>
              <a:t>万儿童。在乌克兰的核受害者中最常见的是甲状腺疾病、造血系统障碍疾病、神经系统疾病以及恶性肿瘤等。今日在切尔诺贝利的河里仍有鱼儿漫游，但它们体内积满铯、钚等核子物质。松树则长出褐色的怪枝，显示树木生态因核辐射而出现巨变。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11"/>
          <p:cNvSpPr>
            <a:spLocks noGrp="1" noChangeArrowheads="1"/>
          </p:cNvSpPr>
          <p:nvPr>
            <p:ph type="title"/>
          </p:nvPr>
        </p:nvSpPr>
        <p:spPr bwMode="auto">
          <a:xfrm>
            <a:off x="533400" y="381000"/>
            <a:ext cx="8001000" cy="6858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b="1" dirty="0" smtClean="0">
                <a:solidFill>
                  <a:schemeClr val="tx1"/>
                </a:solidFill>
                <a:latin typeface="黑体" pitchFamily="2" charset="-122"/>
                <a:ea typeface="黑体" pitchFamily="2" charset="-122"/>
              </a:rPr>
              <a:t>1.1  </a:t>
            </a:r>
            <a:r>
              <a:rPr lang="zh-CN" altLang="en-US" sz="4000" b="1" dirty="0" smtClean="0">
                <a:solidFill>
                  <a:schemeClr val="tx1"/>
                </a:solidFill>
                <a:latin typeface="黑体" pitchFamily="2" charset="-122"/>
                <a:ea typeface="黑体" pitchFamily="2" charset="-122"/>
              </a:rPr>
              <a:t>材料与人类文明 </a:t>
            </a:r>
          </a:p>
        </p:txBody>
      </p:sp>
      <p:sp>
        <p:nvSpPr>
          <p:cNvPr id="5132" name="Rectangle 12"/>
          <p:cNvSpPr>
            <a:spLocks noGrp="1" noChangeArrowheads="1"/>
          </p:cNvSpPr>
          <p:nvPr>
            <p:ph type="body" sz="half" idx="1"/>
          </p:nvPr>
        </p:nvSpPr>
        <p:spPr>
          <a:xfrm>
            <a:off x="381000" y="1295400"/>
            <a:ext cx="6096000" cy="762000"/>
          </a:xfrm>
        </p:spPr>
        <p:txBody>
          <a:bodyPr/>
          <a:lstStyle/>
          <a:p>
            <a:pPr eaLnBrk="1" hangingPunct="1">
              <a:buFontTx/>
              <a:buNone/>
            </a:pPr>
            <a:r>
              <a:rPr lang="en-US" altLang="zh-CN" sz="3600" b="1" smtClean="0">
                <a:latin typeface="幼圆" pitchFamily="49" charset="-122"/>
                <a:ea typeface="幼圆" pitchFamily="49" charset="-122"/>
              </a:rPr>
              <a:t>1.1.1  </a:t>
            </a:r>
            <a:r>
              <a:rPr lang="zh-CN" altLang="en-US" sz="3600" b="1" smtClean="0">
                <a:latin typeface="幼圆" pitchFamily="49" charset="-122"/>
                <a:ea typeface="幼圆" pitchFamily="49" charset="-122"/>
              </a:rPr>
              <a:t>文明的发展历程</a:t>
            </a:r>
          </a:p>
        </p:txBody>
      </p:sp>
      <p:sp>
        <p:nvSpPr>
          <p:cNvPr id="5135" name="Rectangle 15"/>
          <p:cNvSpPr>
            <a:spLocks noChangeArrowheads="1"/>
          </p:cNvSpPr>
          <p:nvPr/>
        </p:nvSpPr>
        <p:spPr bwMode="auto">
          <a:xfrm>
            <a:off x="381000" y="2667000"/>
            <a:ext cx="3962400" cy="3122613"/>
          </a:xfrm>
          <a:prstGeom prst="rect">
            <a:avLst/>
          </a:prstGeom>
          <a:noFill/>
          <a:ln w="9525" algn="ctr">
            <a:noFill/>
            <a:miter lim="800000"/>
            <a:headEnd/>
            <a:tailEnd/>
          </a:ln>
        </p:spPr>
        <p:txBody>
          <a:bodyPr>
            <a:spAutoFit/>
          </a:bodyPr>
          <a:lstStyle/>
          <a:p>
            <a:pPr>
              <a:lnSpc>
                <a:spcPct val="90000"/>
              </a:lnSpc>
              <a:spcBef>
                <a:spcPct val="20000"/>
              </a:spcBef>
              <a:buFont typeface="Wingdings" pitchFamily="2" charset="2"/>
              <a:buChar char="q"/>
            </a:pPr>
            <a:r>
              <a:rPr lang="zh-CN" altLang="en-US" sz="2400" b="1">
                <a:solidFill>
                  <a:srgbClr val="0000FF"/>
                </a:solidFill>
                <a:ea typeface="幼圆" pitchFamily="49" charset="-122"/>
              </a:rPr>
              <a:t>人类的文明进程是依据什么而划分的？</a:t>
            </a:r>
          </a:p>
          <a:p>
            <a:pPr lvl="1">
              <a:spcBef>
                <a:spcPct val="50000"/>
              </a:spcBef>
              <a:buFont typeface="Wingdings" pitchFamily="2" charset="2"/>
              <a:buChar char="Ø"/>
            </a:pPr>
            <a:r>
              <a:rPr lang="zh-CN" altLang="en-US" sz="2400" b="1">
                <a:latin typeface="Verdana" pitchFamily="34" charset="0"/>
                <a:ea typeface="幼圆" pitchFamily="49" charset="-122"/>
              </a:rPr>
              <a:t>材料应用的发展是人类发展的</a:t>
            </a:r>
            <a:r>
              <a:rPr lang="zh-CN" altLang="en-US" sz="2400" b="1">
                <a:solidFill>
                  <a:srgbClr val="0000FF"/>
                </a:solidFill>
                <a:latin typeface="Verdana" pitchFamily="34" charset="0"/>
                <a:ea typeface="幼圆" pitchFamily="49" charset="-122"/>
              </a:rPr>
              <a:t>里程碑</a:t>
            </a:r>
            <a:r>
              <a:rPr lang="zh-CN" altLang="en-US" sz="2400">
                <a:latin typeface="Verdana" pitchFamily="34" charset="0"/>
                <a:ea typeface="幼圆" pitchFamily="49" charset="-122"/>
              </a:rPr>
              <a:t>：</a:t>
            </a:r>
          </a:p>
          <a:p>
            <a:pPr>
              <a:spcBef>
                <a:spcPct val="50000"/>
              </a:spcBef>
            </a:pPr>
            <a:r>
              <a:rPr lang="en-US" altLang="zh-CN" sz="2400">
                <a:ea typeface="幼圆" pitchFamily="49" charset="-122"/>
              </a:rPr>
              <a:t>——</a:t>
            </a:r>
            <a:r>
              <a:rPr lang="zh-CN" altLang="en-US" sz="2400">
                <a:latin typeface="Verdana" pitchFamily="34" charset="0"/>
                <a:ea typeface="幼圆" pitchFamily="49" charset="-122"/>
              </a:rPr>
              <a:t>石器时代、铜器时代、铁器时代</a:t>
            </a:r>
            <a:r>
              <a:rPr lang="en-US" altLang="zh-CN" sz="2400">
                <a:ea typeface="幼圆" pitchFamily="49" charset="-122"/>
              </a:rPr>
              <a:t>……</a:t>
            </a:r>
            <a:r>
              <a:rPr lang="zh-CN" altLang="en-US" sz="2400">
                <a:latin typeface="Verdana" pitchFamily="34" charset="0"/>
                <a:ea typeface="幼圆" pitchFamily="49" charset="-122"/>
              </a:rPr>
              <a:t>。</a:t>
            </a:r>
          </a:p>
          <a:p>
            <a:pPr>
              <a:spcBef>
                <a:spcPct val="50000"/>
              </a:spcBef>
            </a:pPr>
            <a:r>
              <a:rPr lang="en-US" altLang="zh-CN" sz="2400">
                <a:ea typeface="幼圆" pitchFamily="49" charset="-122"/>
              </a:rPr>
              <a:t>——</a:t>
            </a:r>
            <a:r>
              <a:rPr lang="zh-CN" altLang="en-US" sz="2400">
                <a:latin typeface="Verdana" pitchFamily="34" charset="0"/>
                <a:ea typeface="幼圆" pitchFamily="49" charset="-122"/>
              </a:rPr>
              <a:t>发展得越来越快。</a:t>
            </a:r>
          </a:p>
        </p:txBody>
      </p:sp>
      <p:grpSp>
        <p:nvGrpSpPr>
          <p:cNvPr id="2" name="Group 32"/>
          <p:cNvGrpSpPr>
            <a:grpSpLocks/>
          </p:cNvGrpSpPr>
          <p:nvPr/>
        </p:nvGrpSpPr>
        <p:grpSpPr bwMode="auto">
          <a:xfrm>
            <a:off x="4343400" y="1981200"/>
            <a:ext cx="4321175" cy="4240213"/>
            <a:chOff x="2789" y="1056"/>
            <a:chExt cx="2722" cy="2671"/>
          </a:xfrm>
        </p:grpSpPr>
        <p:pic>
          <p:nvPicPr>
            <p:cNvPr id="11270" name="Picture 14" descr="h1"/>
            <p:cNvPicPr>
              <a:picLocks noChangeAspect="1" noChangeArrowheads="1"/>
            </p:cNvPicPr>
            <p:nvPr/>
          </p:nvPicPr>
          <p:blipFill>
            <a:blip r:embed="rId2" cstate="print"/>
            <a:srcRect/>
            <a:stretch>
              <a:fillRect/>
            </a:stretch>
          </p:blipFill>
          <p:spPr bwMode="auto">
            <a:xfrm>
              <a:off x="2789" y="1253"/>
              <a:ext cx="2722" cy="2474"/>
            </a:xfrm>
            <a:prstGeom prst="rect">
              <a:avLst/>
            </a:prstGeom>
            <a:noFill/>
            <a:ln w="9525">
              <a:noFill/>
              <a:miter lim="800000"/>
              <a:headEnd/>
              <a:tailEnd/>
            </a:ln>
          </p:spPr>
        </p:pic>
        <p:sp>
          <p:nvSpPr>
            <p:cNvPr id="11271" name="Text Box 26"/>
            <p:cNvSpPr txBox="1">
              <a:spLocks noChangeArrowheads="1"/>
            </p:cNvSpPr>
            <p:nvPr/>
          </p:nvSpPr>
          <p:spPr bwMode="auto">
            <a:xfrm>
              <a:off x="3552" y="2928"/>
              <a:ext cx="336" cy="231"/>
            </a:xfrm>
            <a:prstGeom prst="rect">
              <a:avLst/>
            </a:prstGeom>
            <a:noFill/>
            <a:ln w="9525">
              <a:noFill/>
              <a:miter lim="800000"/>
              <a:headEnd/>
              <a:tailEnd/>
            </a:ln>
          </p:spPr>
          <p:txBody>
            <a:bodyPr>
              <a:spAutoFit/>
            </a:bodyPr>
            <a:lstStyle/>
            <a:p>
              <a:r>
                <a:rPr lang="zh-CN" altLang="en-US">
                  <a:solidFill>
                    <a:srgbClr val="0000FF"/>
                  </a:solidFill>
                  <a:ea typeface="幼圆" pitchFamily="49" charset="-122"/>
                </a:rPr>
                <a:t>铜</a:t>
              </a:r>
            </a:p>
          </p:txBody>
        </p:sp>
        <p:sp>
          <p:nvSpPr>
            <p:cNvPr id="11272" name="Text Box 27"/>
            <p:cNvSpPr txBox="1">
              <a:spLocks noChangeArrowheads="1"/>
            </p:cNvSpPr>
            <p:nvPr/>
          </p:nvSpPr>
          <p:spPr bwMode="auto">
            <a:xfrm>
              <a:off x="3936" y="2880"/>
              <a:ext cx="768" cy="231"/>
            </a:xfrm>
            <a:prstGeom prst="rect">
              <a:avLst/>
            </a:prstGeom>
            <a:noFill/>
            <a:ln w="9525">
              <a:noFill/>
              <a:miter lim="800000"/>
              <a:headEnd/>
              <a:tailEnd/>
            </a:ln>
          </p:spPr>
          <p:txBody>
            <a:bodyPr>
              <a:spAutoFit/>
            </a:bodyPr>
            <a:lstStyle/>
            <a:p>
              <a:r>
                <a:rPr lang="zh-CN" altLang="en-US">
                  <a:solidFill>
                    <a:srgbClr val="0000FF"/>
                  </a:solidFill>
                </a:rPr>
                <a:t>铸铁    钢</a:t>
              </a:r>
            </a:p>
          </p:txBody>
        </p:sp>
        <p:sp>
          <p:nvSpPr>
            <p:cNvPr id="11273" name="Text Box 28"/>
            <p:cNvSpPr txBox="1">
              <a:spLocks noChangeArrowheads="1"/>
            </p:cNvSpPr>
            <p:nvPr/>
          </p:nvSpPr>
          <p:spPr bwMode="auto">
            <a:xfrm>
              <a:off x="4992" y="2928"/>
              <a:ext cx="260" cy="231"/>
            </a:xfrm>
            <a:prstGeom prst="rect">
              <a:avLst/>
            </a:prstGeom>
            <a:noFill/>
            <a:ln w="9525">
              <a:noFill/>
              <a:miter lim="800000"/>
              <a:headEnd/>
              <a:tailEnd/>
            </a:ln>
          </p:spPr>
          <p:txBody>
            <a:bodyPr wrap="none">
              <a:spAutoFit/>
            </a:bodyPr>
            <a:lstStyle/>
            <a:p>
              <a:r>
                <a:rPr lang="zh-CN" altLang="en-US">
                  <a:solidFill>
                    <a:srgbClr val="0000FF"/>
                  </a:solidFill>
                </a:rPr>
                <a:t>铝</a:t>
              </a:r>
            </a:p>
          </p:txBody>
        </p:sp>
        <p:sp>
          <p:nvSpPr>
            <p:cNvPr id="11274" name="Text Box 29"/>
            <p:cNvSpPr txBox="1">
              <a:spLocks noChangeArrowheads="1"/>
            </p:cNvSpPr>
            <p:nvPr/>
          </p:nvSpPr>
          <p:spPr bwMode="auto">
            <a:xfrm>
              <a:off x="4512" y="1920"/>
              <a:ext cx="692" cy="231"/>
            </a:xfrm>
            <a:prstGeom prst="rect">
              <a:avLst/>
            </a:prstGeom>
            <a:noFill/>
            <a:ln w="9525">
              <a:noFill/>
              <a:miter lim="800000"/>
              <a:headEnd/>
              <a:tailEnd/>
            </a:ln>
          </p:spPr>
          <p:txBody>
            <a:bodyPr wrap="none">
              <a:spAutoFit/>
            </a:bodyPr>
            <a:lstStyle/>
            <a:p>
              <a:r>
                <a:rPr lang="zh-CN" altLang="en-US">
                  <a:solidFill>
                    <a:srgbClr val="0000FF"/>
                  </a:solidFill>
                </a:rPr>
                <a:t>合成材料</a:t>
              </a:r>
            </a:p>
          </p:txBody>
        </p:sp>
        <p:sp>
          <p:nvSpPr>
            <p:cNvPr id="11275" name="Text Box 30"/>
            <p:cNvSpPr txBox="1">
              <a:spLocks noChangeArrowheads="1"/>
            </p:cNvSpPr>
            <p:nvPr/>
          </p:nvSpPr>
          <p:spPr bwMode="auto">
            <a:xfrm>
              <a:off x="4272" y="1056"/>
              <a:ext cx="692" cy="404"/>
            </a:xfrm>
            <a:prstGeom prst="rect">
              <a:avLst/>
            </a:prstGeom>
            <a:noFill/>
            <a:ln w="9525">
              <a:noFill/>
              <a:miter lim="800000"/>
              <a:headEnd/>
              <a:tailEnd/>
            </a:ln>
          </p:spPr>
          <p:txBody>
            <a:bodyPr wrap="none">
              <a:spAutoFit/>
            </a:bodyPr>
            <a:lstStyle/>
            <a:p>
              <a:r>
                <a:rPr lang="zh-CN" altLang="en-US">
                  <a:solidFill>
                    <a:srgbClr val="0000FF"/>
                  </a:solidFill>
                </a:rPr>
                <a:t>尼龙纤维</a:t>
              </a:r>
            </a:p>
            <a:p>
              <a:r>
                <a:rPr lang="zh-CN" altLang="en-US">
                  <a:solidFill>
                    <a:srgbClr val="0000FF"/>
                  </a:solidFill>
                </a:rPr>
                <a:t>碳纤维</a:t>
              </a:r>
            </a:p>
          </p:txBody>
        </p:sp>
        <p:sp>
          <p:nvSpPr>
            <p:cNvPr id="11276" name="Rectangle 31"/>
            <p:cNvSpPr>
              <a:spLocks noChangeArrowheads="1"/>
            </p:cNvSpPr>
            <p:nvPr/>
          </p:nvSpPr>
          <p:spPr bwMode="auto">
            <a:xfrm>
              <a:off x="3168" y="2688"/>
              <a:ext cx="404" cy="404"/>
            </a:xfrm>
            <a:prstGeom prst="rect">
              <a:avLst/>
            </a:prstGeom>
            <a:noFill/>
            <a:ln w="9525">
              <a:noFill/>
              <a:miter lim="800000"/>
              <a:headEnd/>
              <a:tailEnd/>
            </a:ln>
          </p:spPr>
          <p:txBody>
            <a:bodyPr wrap="none">
              <a:spAutoFit/>
            </a:bodyPr>
            <a:lstStyle/>
            <a:p>
              <a:r>
                <a:rPr lang="zh-CN" altLang="en-US">
                  <a:solidFill>
                    <a:srgbClr val="0000FF"/>
                  </a:solidFill>
                  <a:ea typeface="幼圆" pitchFamily="49" charset="-122"/>
                </a:rPr>
                <a:t>木、</a:t>
              </a:r>
            </a:p>
            <a:p>
              <a:r>
                <a:rPr lang="zh-CN" altLang="en-US">
                  <a:solidFill>
                    <a:srgbClr val="0000FF"/>
                  </a:solidFill>
                  <a:ea typeface="幼圆" pitchFamily="49" charset="-122"/>
                </a:rPr>
                <a:t>石</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3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3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13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1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2" grpId="0" build="p" autoUpdateAnimBg="0"/>
      <p:bldP spid="5135" grpId="0" build="p" bldLvl="2"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body" idx="1"/>
          </p:nvPr>
        </p:nvSpPr>
        <p:spPr>
          <a:xfrm>
            <a:off x="468313" y="2997200"/>
            <a:ext cx="8280400" cy="3098800"/>
          </a:xfrm>
        </p:spPr>
        <p:txBody>
          <a:bodyPr/>
          <a:lstStyle/>
          <a:p>
            <a:pPr eaLnBrk="1" hangingPunct="1">
              <a:lnSpc>
                <a:spcPct val="80000"/>
              </a:lnSpc>
              <a:buFontTx/>
              <a:buNone/>
            </a:pPr>
            <a:r>
              <a:rPr lang="en-US" altLang="zh-CN" sz="2400" smtClean="0">
                <a:latin typeface="幼圆" pitchFamily="49" charset="-122"/>
                <a:ea typeface="幼圆" pitchFamily="49" charset="-122"/>
              </a:rPr>
              <a:t>      </a:t>
            </a:r>
            <a:r>
              <a:rPr lang="zh-CN" altLang="en-US" sz="2400" smtClean="0">
                <a:latin typeface="幼圆" pitchFamily="49" charset="-122"/>
                <a:ea typeface="幼圆" pitchFamily="49" charset="-122"/>
              </a:rPr>
              <a:t>由于</a:t>
            </a:r>
            <a:r>
              <a:rPr lang="zh-CN" altLang="en-US" sz="2800" b="1" smtClean="0">
                <a:solidFill>
                  <a:srgbClr val="0000FF"/>
                </a:solidFill>
                <a:latin typeface="幼圆" pitchFamily="49" charset="-122"/>
                <a:ea typeface="幼圆" pitchFamily="49" charset="-122"/>
              </a:rPr>
              <a:t>石墨反应堆不够安全</a:t>
            </a:r>
            <a:r>
              <a:rPr lang="zh-CN" altLang="en-US" sz="2400" smtClean="0">
                <a:latin typeface="幼圆" pitchFamily="49" charset="-122"/>
                <a:ea typeface="幼圆" pitchFamily="49" charset="-122"/>
              </a:rPr>
              <a:t>，许多年以前就被西方国家抛弃了。这种反应堆的冷却系统一旦发生故障，堆芯石墨棒的温度就会猛增，直至超过熔点而导致熔毁事故。</a:t>
            </a:r>
            <a:r>
              <a:rPr lang="zh-CN" altLang="en-US" sz="2400" smtClean="0">
                <a:ea typeface="幼圆" pitchFamily="49" charset="-122"/>
              </a:rPr>
              <a:t> </a:t>
            </a:r>
            <a:r>
              <a:rPr lang="zh-CN" altLang="en-US" sz="2400" smtClean="0">
                <a:latin typeface="幼圆" pitchFamily="49" charset="-122"/>
                <a:ea typeface="幼圆" pitchFamily="49" charset="-122"/>
              </a:rPr>
              <a:t/>
            </a:r>
            <a:br>
              <a:rPr lang="zh-CN" altLang="en-US" sz="2400" smtClean="0">
                <a:latin typeface="幼圆" pitchFamily="49" charset="-122"/>
                <a:ea typeface="幼圆" pitchFamily="49" charset="-122"/>
              </a:rPr>
            </a:br>
            <a:r>
              <a:rPr lang="zh-CN" altLang="en-US" sz="2400" smtClean="0">
                <a:latin typeface="幼圆" pitchFamily="49" charset="-122"/>
                <a:ea typeface="幼圆" pitchFamily="49" charset="-122"/>
              </a:rPr>
              <a:t/>
            </a:r>
            <a:br>
              <a:rPr lang="zh-CN" altLang="en-US" sz="2400" smtClean="0">
                <a:latin typeface="幼圆" pitchFamily="49" charset="-122"/>
                <a:ea typeface="幼圆" pitchFamily="49" charset="-122"/>
              </a:rPr>
            </a:br>
            <a:r>
              <a:rPr lang="zh-CN" altLang="en-US" sz="2400" smtClean="0">
                <a:ea typeface="幼圆" pitchFamily="49" charset="-122"/>
              </a:rPr>
              <a:t>    </a:t>
            </a:r>
            <a:r>
              <a:rPr lang="zh-CN" altLang="en-US" sz="2400" smtClean="0">
                <a:latin typeface="幼圆" pitchFamily="49" charset="-122"/>
                <a:ea typeface="幼圆" pitchFamily="49" charset="-122"/>
              </a:rPr>
              <a:t> </a:t>
            </a:r>
            <a:r>
              <a:rPr lang="en-US" altLang="zh-CN" sz="2400" smtClean="0">
                <a:latin typeface="幼圆" pitchFamily="49" charset="-122"/>
                <a:ea typeface="幼圆" pitchFamily="49" charset="-122"/>
              </a:rPr>
              <a:t>1986</a:t>
            </a:r>
            <a:r>
              <a:rPr lang="zh-CN" altLang="en-US" sz="2400" smtClean="0">
                <a:latin typeface="幼圆" pitchFamily="49" charset="-122"/>
                <a:ea typeface="幼圆" pitchFamily="49" charset="-122"/>
              </a:rPr>
              <a:t>年</a:t>
            </a:r>
            <a:r>
              <a:rPr lang="en-US" altLang="zh-CN" sz="2400" smtClean="0">
                <a:latin typeface="幼圆" pitchFamily="49" charset="-122"/>
                <a:ea typeface="幼圆" pitchFamily="49" charset="-122"/>
              </a:rPr>
              <a:t>4</a:t>
            </a:r>
            <a:r>
              <a:rPr lang="zh-CN" altLang="en-US" sz="2400" smtClean="0">
                <a:latin typeface="幼圆" pitchFamily="49" charset="-122"/>
                <a:ea typeface="幼圆" pitchFamily="49" charset="-122"/>
              </a:rPr>
              <a:t>月</a:t>
            </a:r>
            <a:r>
              <a:rPr lang="en-US" altLang="zh-CN" sz="2400" smtClean="0">
                <a:latin typeface="幼圆" pitchFamily="49" charset="-122"/>
                <a:ea typeface="幼圆" pitchFamily="49" charset="-122"/>
              </a:rPr>
              <a:t>25</a:t>
            </a:r>
            <a:r>
              <a:rPr lang="zh-CN" altLang="en-US" sz="2400" smtClean="0">
                <a:latin typeface="幼圆" pitchFamily="49" charset="-122"/>
                <a:ea typeface="幼圆" pitchFamily="49" charset="-122"/>
              </a:rPr>
              <a:t>日，切尔诺贝利核电站第</a:t>
            </a:r>
            <a:r>
              <a:rPr lang="en-US" altLang="zh-CN" sz="2400" smtClean="0">
                <a:latin typeface="幼圆" pitchFamily="49" charset="-122"/>
                <a:ea typeface="幼圆" pitchFamily="49" charset="-122"/>
              </a:rPr>
              <a:t>4</a:t>
            </a:r>
            <a:r>
              <a:rPr lang="zh-CN" altLang="en-US" sz="2400" smtClean="0">
                <a:latin typeface="幼圆" pitchFamily="49" charset="-122"/>
                <a:ea typeface="幼圆" pitchFamily="49" charset="-122"/>
              </a:rPr>
              <a:t>号反应堆的工作人员违反操作规程连续切断反应堆的电源，使主要冷却系统停止工作。于是堆芯温度迅速升高，造成氢气过浓，以至</a:t>
            </a:r>
            <a:r>
              <a:rPr lang="en-US" altLang="zh-CN" sz="2400" smtClean="0">
                <a:latin typeface="幼圆" pitchFamily="49" charset="-122"/>
                <a:ea typeface="幼圆" pitchFamily="49" charset="-122"/>
              </a:rPr>
              <a:t>26</a:t>
            </a:r>
            <a:r>
              <a:rPr lang="zh-CN" altLang="en-US" sz="2400" smtClean="0">
                <a:latin typeface="幼圆" pitchFamily="49" charset="-122"/>
                <a:ea typeface="幼圆" pitchFamily="49" charset="-122"/>
              </a:rPr>
              <a:t>日凌晨发生猛烈爆炸。</a:t>
            </a:r>
            <a:br>
              <a:rPr lang="zh-CN" altLang="en-US" sz="2400" smtClean="0">
                <a:latin typeface="幼圆" pitchFamily="49" charset="-122"/>
                <a:ea typeface="幼圆" pitchFamily="49" charset="-122"/>
              </a:rPr>
            </a:br>
            <a:endParaRPr lang="zh-CN" altLang="en-US" sz="2400" smtClean="0">
              <a:latin typeface="幼圆" pitchFamily="49" charset="-122"/>
              <a:ea typeface="幼圆" pitchFamily="49" charset="-122"/>
            </a:endParaRPr>
          </a:p>
        </p:txBody>
      </p:sp>
      <p:pic>
        <p:nvPicPr>
          <p:cNvPr id="69635" name="Picture 4" descr="切尔诺贝利1"/>
          <p:cNvPicPr>
            <a:picLocks noChangeAspect="1" noChangeArrowheads="1"/>
          </p:cNvPicPr>
          <p:nvPr/>
        </p:nvPicPr>
        <p:blipFill>
          <a:blip r:embed="rId2" cstate="print"/>
          <a:srcRect/>
          <a:stretch>
            <a:fillRect/>
          </a:stretch>
        </p:blipFill>
        <p:spPr bwMode="auto">
          <a:xfrm>
            <a:off x="5795963" y="404813"/>
            <a:ext cx="3105150" cy="2227262"/>
          </a:xfrm>
          <a:prstGeom prst="rect">
            <a:avLst/>
          </a:prstGeom>
          <a:noFill/>
          <a:ln w="9525">
            <a:noFill/>
            <a:miter lim="800000"/>
            <a:headEnd/>
            <a:tailEnd/>
          </a:ln>
        </p:spPr>
      </p:pic>
      <p:sp>
        <p:nvSpPr>
          <p:cNvPr id="69636" name="Rectangle 5"/>
          <p:cNvSpPr>
            <a:spLocks noChangeArrowheads="1"/>
          </p:cNvSpPr>
          <p:nvPr/>
        </p:nvSpPr>
        <p:spPr bwMode="auto">
          <a:xfrm>
            <a:off x="395288" y="476250"/>
            <a:ext cx="5472112" cy="2016125"/>
          </a:xfrm>
          <a:prstGeom prst="rect">
            <a:avLst/>
          </a:prstGeom>
          <a:noFill/>
          <a:ln w="9525">
            <a:noFill/>
            <a:miter lim="800000"/>
            <a:headEnd/>
            <a:tailEnd/>
          </a:ln>
        </p:spPr>
        <p:txBody>
          <a:bodyPr/>
          <a:lstStyle/>
          <a:p>
            <a:pPr marL="342900" indent="-342900">
              <a:lnSpc>
                <a:spcPct val="90000"/>
              </a:lnSpc>
              <a:spcBef>
                <a:spcPct val="20000"/>
              </a:spcBef>
              <a:buFontTx/>
              <a:buChar char="•"/>
            </a:pPr>
            <a:r>
              <a:rPr lang="zh-CN" altLang="en-US" sz="2800">
                <a:latin typeface="幼圆" pitchFamily="49" charset="-122"/>
                <a:ea typeface="幼圆" pitchFamily="49" charset="-122"/>
              </a:rPr>
              <a:t>该核电站的反应堆是</a:t>
            </a:r>
            <a:r>
              <a:rPr lang="en-US" altLang="zh-CN" sz="2800">
                <a:latin typeface="幼圆" pitchFamily="49" charset="-122"/>
                <a:ea typeface="幼圆" pitchFamily="49" charset="-122"/>
              </a:rPr>
              <a:t>20</a:t>
            </a:r>
            <a:r>
              <a:rPr lang="zh-CN" altLang="en-US" sz="2800">
                <a:latin typeface="幼圆" pitchFamily="49" charset="-122"/>
                <a:ea typeface="幼圆" pitchFamily="49" charset="-122"/>
              </a:rPr>
              <a:t>世纪</a:t>
            </a:r>
            <a:r>
              <a:rPr lang="en-US" altLang="zh-CN" sz="2800">
                <a:latin typeface="幼圆" pitchFamily="49" charset="-122"/>
                <a:ea typeface="幼圆" pitchFamily="49" charset="-122"/>
              </a:rPr>
              <a:t>70</a:t>
            </a:r>
            <a:r>
              <a:rPr lang="zh-CN" altLang="en-US" sz="2800">
                <a:latin typeface="幼圆" pitchFamily="49" charset="-122"/>
                <a:ea typeface="幼圆" pitchFamily="49" charset="-122"/>
              </a:rPr>
              <a:t>年代引进的水冷式石墨慢化反应堆，铀燃料棒放在一大堆石墨中，由石墨有效地控制反应的速度，从而产生推动涡轮机的蒸汽。</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descr="哥伦比亚号航天飞机4"/>
          <p:cNvPicPr>
            <a:picLocks noGrp="1" noChangeAspect="1" noChangeArrowheads="1"/>
          </p:cNvPicPr>
          <p:nvPr>
            <p:ph type="body" idx="1"/>
          </p:nvPr>
        </p:nvPicPr>
        <p:blipFill>
          <a:blip r:embed="rId2" cstate="print"/>
          <a:srcRect/>
          <a:stretch>
            <a:fillRect/>
          </a:stretch>
        </p:blipFill>
        <p:spPr>
          <a:xfrm>
            <a:off x="684213" y="3860800"/>
            <a:ext cx="3529012" cy="2270125"/>
          </a:xfrm>
          <a:noFill/>
        </p:spPr>
      </p:pic>
      <p:sp>
        <p:nvSpPr>
          <p:cNvPr id="70659" name="Rectangle 5"/>
          <p:cNvSpPr>
            <a:spLocks noGrp="1" noChangeArrowheads="1"/>
          </p:cNvSpPr>
          <p:nvPr>
            <p:ph type="title"/>
          </p:nvPr>
        </p:nvSpPr>
        <p:spPr bwMode="auto">
          <a:xfrm>
            <a:off x="468313" y="476250"/>
            <a:ext cx="8229600" cy="941388"/>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4000" b="1" smtClean="0"/>
              <a:t>惨痛记忆</a:t>
            </a:r>
            <a:r>
              <a:rPr lang="en-US" altLang="zh-CN" sz="4000" b="1" smtClean="0"/>
              <a:t>3——</a:t>
            </a:r>
            <a:r>
              <a:rPr lang="zh-CN" altLang="en-US" sz="4000" b="1" smtClean="0"/>
              <a:t>哥伦比亚号航天飞机</a:t>
            </a:r>
          </a:p>
        </p:txBody>
      </p:sp>
      <p:pic>
        <p:nvPicPr>
          <p:cNvPr id="70660" name="Picture 6" descr="哥伦比亚航天飞机2"/>
          <p:cNvPicPr>
            <a:picLocks noChangeAspect="1" noChangeArrowheads="1"/>
          </p:cNvPicPr>
          <p:nvPr/>
        </p:nvPicPr>
        <p:blipFill>
          <a:blip r:embed="rId3" cstate="print"/>
          <a:srcRect/>
          <a:stretch>
            <a:fillRect/>
          </a:stretch>
        </p:blipFill>
        <p:spPr bwMode="auto">
          <a:xfrm>
            <a:off x="4643438" y="1484313"/>
            <a:ext cx="3876675" cy="1933575"/>
          </a:xfrm>
          <a:prstGeom prst="rect">
            <a:avLst/>
          </a:prstGeom>
          <a:noFill/>
          <a:ln w="9525">
            <a:noFill/>
            <a:miter lim="800000"/>
            <a:headEnd/>
            <a:tailEnd/>
          </a:ln>
        </p:spPr>
      </p:pic>
      <p:pic>
        <p:nvPicPr>
          <p:cNvPr id="70661" name="Picture 7" descr="哥伦比亚号航天飞机3"/>
          <p:cNvPicPr>
            <a:picLocks noChangeAspect="1" noChangeArrowheads="1"/>
          </p:cNvPicPr>
          <p:nvPr/>
        </p:nvPicPr>
        <p:blipFill>
          <a:blip r:embed="rId4" cstate="print"/>
          <a:srcRect/>
          <a:stretch>
            <a:fillRect/>
          </a:stretch>
        </p:blipFill>
        <p:spPr bwMode="auto">
          <a:xfrm>
            <a:off x="539750" y="1412875"/>
            <a:ext cx="3905250" cy="2105025"/>
          </a:xfrm>
          <a:prstGeom prst="rect">
            <a:avLst/>
          </a:prstGeom>
          <a:noFill/>
          <a:ln w="9525">
            <a:noFill/>
            <a:miter lim="800000"/>
            <a:headEnd/>
            <a:tailEnd/>
          </a:ln>
        </p:spPr>
      </p:pic>
      <p:sp>
        <p:nvSpPr>
          <p:cNvPr id="70662" name="Rectangle 8"/>
          <p:cNvSpPr>
            <a:spLocks noChangeArrowheads="1"/>
          </p:cNvSpPr>
          <p:nvPr/>
        </p:nvSpPr>
        <p:spPr bwMode="auto">
          <a:xfrm>
            <a:off x="5364163" y="4433888"/>
            <a:ext cx="2511425" cy="519112"/>
          </a:xfrm>
          <a:prstGeom prst="rect">
            <a:avLst/>
          </a:prstGeom>
          <a:noFill/>
          <a:ln w="9525" algn="ctr">
            <a:noFill/>
            <a:miter lim="800000"/>
            <a:headEnd/>
            <a:tailEnd/>
          </a:ln>
        </p:spPr>
        <p:txBody>
          <a:bodyPr wrap="none" anchor="ctr">
            <a:spAutoFit/>
          </a:bodyPr>
          <a:lstStyle/>
          <a:p>
            <a:r>
              <a:rPr lang="en-US" altLang="zh-CN" sz="2800" b="1">
                <a:solidFill>
                  <a:srgbClr val="0000FF"/>
                </a:solidFill>
                <a:latin typeface="幼圆" pitchFamily="49" charset="-122"/>
                <a:ea typeface="幼圆" pitchFamily="49" charset="-122"/>
              </a:rPr>
              <a:t>2003</a:t>
            </a:r>
            <a:r>
              <a:rPr lang="zh-CN" altLang="en-US" sz="2800" b="1">
                <a:solidFill>
                  <a:srgbClr val="0000FF"/>
                </a:solidFill>
                <a:latin typeface="幼圆" pitchFamily="49" charset="-122"/>
                <a:ea typeface="幼圆" pitchFamily="49" charset="-122"/>
              </a:rPr>
              <a:t>年</a:t>
            </a:r>
            <a:r>
              <a:rPr lang="en-US" altLang="zh-CN" sz="2800" b="1">
                <a:solidFill>
                  <a:srgbClr val="0000FF"/>
                </a:solidFill>
                <a:latin typeface="幼圆" pitchFamily="49" charset="-122"/>
                <a:ea typeface="幼圆" pitchFamily="49" charset="-122"/>
              </a:rPr>
              <a:t>2</a:t>
            </a:r>
            <a:r>
              <a:rPr lang="zh-CN" altLang="en-US" sz="2800" b="1">
                <a:solidFill>
                  <a:srgbClr val="0000FF"/>
                </a:solidFill>
                <a:latin typeface="幼圆" pitchFamily="49" charset="-122"/>
                <a:ea typeface="幼圆" pitchFamily="49" charset="-122"/>
              </a:rPr>
              <a:t>月</a:t>
            </a:r>
            <a:r>
              <a:rPr lang="en-US" altLang="zh-CN" sz="2800" b="1">
                <a:solidFill>
                  <a:srgbClr val="0000FF"/>
                </a:solidFill>
                <a:latin typeface="幼圆" pitchFamily="49" charset="-122"/>
                <a:ea typeface="幼圆" pitchFamily="49" charset="-122"/>
              </a:rPr>
              <a:t>1</a:t>
            </a:r>
            <a:r>
              <a:rPr lang="zh-CN" altLang="en-US" sz="2800" b="1">
                <a:solidFill>
                  <a:srgbClr val="0000FF"/>
                </a:solidFill>
                <a:latin typeface="幼圆" pitchFamily="49" charset="-122"/>
                <a:ea typeface="幼圆" pitchFamily="49" charset="-122"/>
              </a:rPr>
              <a:t>日 </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body" idx="1"/>
          </p:nvPr>
        </p:nvSpPr>
        <p:spPr>
          <a:xfrm>
            <a:off x="468313" y="3357563"/>
            <a:ext cx="8278812" cy="2808287"/>
          </a:xfrm>
        </p:spPr>
        <p:txBody>
          <a:bodyPr/>
          <a:lstStyle/>
          <a:p>
            <a:pPr eaLnBrk="1" hangingPunct="1">
              <a:lnSpc>
                <a:spcPct val="110000"/>
              </a:lnSpc>
            </a:pPr>
            <a:r>
              <a:rPr lang="en-US" altLang="zh-CN" sz="2400" smtClean="0">
                <a:ea typeface="幼圆" pitchFamily="49" charset="-122"/>
              </a:rPr>
              <a:t>——</a:t>
            </a:r>
            <a:r>
              <a:rPr lang="zh-CN" altLang="en-US" sz="2400" smtClean="0">
                <a:latin typeface="幼圆" pitchFamily="49" charset="-122"/>
                <a:ea typeface="幼圆" pitchFamily="49" charset="-122"/>
              </a:rPr>
              <a:t>可以在航天飞机重返大气层时，防止高温对航天飞机机翼等造成损害。</a:t>
            </a:r>
          </a:p>
          <a:p>
            <a:pPr lvl="1" eaLnBrk="1" hangingPunct="1">
              <a:lnSpc>
                <a:spcPct val="110000"/>
              </a:lnSpc>
            </a:pPr>
            <a:r>
              <a:rPr lang="zh-CN" altLang="en-US" sz="2000" smtClean="0">
                <a:latin typeface="幼圆" pitchFamily="49" charset="-122"/>
                <a:ea typeface="幼圆" pitchFamily="49" charset="-122"/>
              </a:rPr>
              <a:t>哥伦比亚</a:t>
            </a:r>
            <a:r>
              <a:rPr lang="zh-CN" altLang="en-US" sz="2000" smtClean="0">
                <a:ea typeface="幼圆" pitchFamily="49" charset="-122"/>
              </a:rPr>
              <a:t>”</a:t>
            </a:r>
            <a:r>
              <a:rPr lang="zh-CN" altLang="en-US" sz="2000" smtClean="0">
                <a:latin typeface="幼圆" pitchFamily="49" charset="-122"/>
                <a:ea typeface="幼圆" pitchFamily="49" charset="-122"/>
              </a:rPr>
              <a:t>号航天飞机事故调查委员会公布的调查报告称，外部燃料箱表面脱落的一块泡沫材料（有手提箱大小，重约</a:t>
            </a:r>
            <a:r>
              <a:rPr lang="en-US" altLang="zh-CN" sz="2000" smtClean="0">
                <a:latin typeface="幼圆" pitchFamily="49" charset="-122"/>
                <a:ea typeface="幼圆" pitchFamily="49" charset="-122"/>
              </a:rPr>
              <a:t>0.75</a:t>
            </a:r>
            <a:r>
              <a:rPr lang="zh-CN" altLang="en-US" sz="2000" smtClean="0">
                <a:latin typeface="幼圆" pitchFamily="49" charset="-122"/>
                <a:ea typeface="幼圆" pitchFamily="49" charset="-122"/>
              </a:rPr>
              <a:t>公斤）高速撞击到航天飞机左翼前缘的</a:t>
            </a:r>
            <a:r>
              <a:rPr lang="zh-CN" altLang="en-US" sz="2000" b="1" smtClean="0">
                <a:solidFill>
                  <a:srgbClr val="0000FF"/>
                </a:solidFill>
                <a:latin typeface="幼圆" pitchFamily="49" charset="-122"/>
                <a:ea typeface="幼圆" pitchFamily="49" charset="-122"/>
              </a:rPr>
              <a:t>隔热瓦</a:t>
            </a:r>
            <a:r>
              <a:rPr lang="zh-CN" altLang="en-US" sz="2000" smtClean="0">
                <a:latin typeface="幼圆" pitchFamily="49" charset="-122"/>
                <a:ea typeface="幼圆" pitchFamily="49" charset="-122"/>
              </a:rPr>
              <a:t>，并形成裂隙。</a:t>
            </a:r>
          </a:p>
          <a:p>
            <a:pPr lvl="1" eaLnBrk="1" hangingPunct="1">
              <a:lnSpc>
                <a:spcPct val="110000"/>
              </a:lnSpc>
            </a:pPr>
            <a:r>
              <a:rPr lang="zh-CN" altLang="en-US" sz="2000" smtClean="0">
                <a:latin typeface="幼圆" pitchFamily="49" charset="-122"/>
                <a:ea typeface="幼圆" pitchFamily="49" charset="-122"/>
              </a:rPr>
              <a:t>航天飞机重返大气层时，超高温气体得以从裂隙处进入</a:t>
            </a:r>
            <a:r>
              <a:rPr lang="zh-CN" altLang="en-US" sz="2000" smtClean="0">
                <a:ea typeface="幼圆" pitchFamily="49" charset="-122"/>
              </a:rPr>
              <a:t>“</a:t>
            </a:r>
            <a:r>
              <a:rPr lang="zh-CN" altLang="en-US" sz="2000" smtClean="0">
                <a:latin typeface="幼圆" pitchFamily="49" charset="-122"/>
                <a:ea typeface="幼圆" pitchFamily="49" charset="-122"/>
              </a:rPr>
              <a:t>哥伦比亚</a:t>
            </a:r>
            <a:r>
              <a:rPr lang="zh-CN" altLang="en-US" sz="2000" smtClean="0">
                <a:ea typeface="幼圆" pitchFamily="49" charset="-122"/>
              </a:rPr>
              <a:t>”</a:t>
            </a:r>
            <a:r>
              <a:rPr lang="zh-CN" altLang="en-US" sz="2000" smtClean="0">
                <a:latin typeface="幼圆" pitchFamily="49" charset="-122"/>
                <a:ea typeface="幼圆" pitchFamily="49" charset="-122"/>
              </a:rPr>
              <a:t>号机体，造成航天飞机解体。</a:t>
            </a:r>
          </a:p>
        </p:txBody>
      </p:sp>
      <p:pic>
        <p:nvPicPr>
          <p:cNvPr id="71683" name="Picture 4" descr="哥伦比亚号航天飞机1"/>
          <p:cNvPicPr>
            <a:picLocks noChangeAspect="1" noChangeArrowheads="1"/>
          </p:cNvPicPr>
          <p:nvPr/>
        </p:nvPicPr>
        <p:blipFill>
          <a:blip r:embed="rId2" cstate="print"/>
          <a:srcRect/>
          <a:stretch>
            <a:fillRect/>
          </a:stretch>
        </p:blipFill>
        <p:spPr bwMode="auto">
          <a:xfrm>
            <a:off x="4787900" y="404813"/>
            <a:ext cx="4032250" cy="2592387"/>
          </a:xfrm>
          <a:prstGeom prst="rect">
            <a:avLst/>
          </a:prstGeom>
          <a:noFill/>
          <a:ln w="9525">
            <a:noFill/>
            <a:miter lim="800000"/>
            <a:headEnd/>
            <a:tailEnd/>
          </a:ln>
        </p:spPr>
      </p:pic>
      <p:sp>
        <p:nvSpPr>
          <p:cNvPr id="71684" name="Rectangle 5"/>
          <p:cNvSpPr>
            <a:spLocks noGrp="1" noChangeArrowheads="1"/>
          </p:cNvSpPr>
          <p:nvPr>
            <p:ph type="title"/>
          </p:nvPr>
        </p:nvSpPr>
        <p:spPr bwMode="auto">
          <a:xfrm>
            <a:off x="323850" y="620713"/>
            <a:ext cx="8229600" cy="706437"/>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3200" b="1" smtClean="0">
                <a:solidFill>
                  <a:srgbClr val="0000FF"/>
                </a:solidFill>
                <a:latin typeface="幼圆" pitchFamily="49" charset="-122"/>
                <a:ea typeface="幼圆" pitchFamily="49" charset="-122"/>
              </a:rPr>
              <a:t>航天飞机的隔热瓦</a:t>
            </a:r>
            <a:endParaRPr lang="zh-CN" altLang="en-US" sz="3200" smtClean="0">
              <a:latin typeface="幼圆" pitchFamily="49" charset="-122"/>
              <a:ea typeface="幼圆"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323850" y="620713"/>
            <a:ext cx="3527425" cy="1871662"/>
          </a:xfrm>
        </p:spPr>
        <p:txBody>
          <a:bodyPr/>
          <a:lstStyle/>
          <a:p>
            <a:pPr eaLnBrk="1" hangingPunct="1">
              <a:lnSpc>
                <a:spcPct val="160000"/>
              </a:lnSpc>
            </a:pPr>
            <a:r>
              <a:rPr lang="en-US" altLang="zh-CN" sz="3400" b="1" smtClean="0"/>
              <a:t>“</a:t>
            </a:r>
            <a:r>
              <a:rPr lang="zh-CN" altLang="en-US" sz="3400" b="1" smtClean="0">
                <a:latin typeface="幼圆" pitchFamily="49" charset="-122"/>
              </a:rPr>
              <a:t>材料贯穿于工业工程的始终。</a:t>
            </a:r>
            <a:r>
              <a:rPr lang="zh-CN" altLang="en-US" sz="3400" b="1" smtClean="0"/>
              <a:t>”</a:t>
            </a:r>
            <a:r>
              <a:rPr lang="zh-CN" altLang="en-US" sz="3400" b="1" smtClean="0">
                <a:latin typeface="幼圆" pitchFamily="49" charset="-122"/>
              </a:rPr>
              <a:t> </a:t>
            </a:r>
            <a:endParaRPr lang="zh-CN" altLang="en-US" sz="3400" b="1" smtClean="0">
              <a:solidFill>
                <a:srgbClr val="FF3300"/>
              </a:solidFill>
              <a:latin typeface="幼圆" pitchFamily="49" charset="-122"/>
            </a:endParaRPr>
          </a:p>
        </p:txBody>
      </p:sp>
      <p:pic>
        <p:nvPicPr>
          <p:cNvPr id="7171" name="Picture 19" descr="chapte12"/>
          <p:cNvPicPr>
            <a:picLocks noGrp="1" noChangeAspect="1" noChangeArrowheads="1"/>
          </p:cNvPicPr>
          <p:nvPr>
            <p:ph idx="1"/>
          </p:nvPr>
        </p:nvPicPr>
        <p:blipFill>
          <a:blip r:embed="rId2" cstate="print"/>
          <a:srcRect/>
          <a:stretch>
            <a:fillRect/>
          </a:stretch>
        </p:blipFill>
        <p:spPr>
          <a:xfrm>
            <a:off x="4284663" y="188913"/>
            <a:ext cx="4716462" cy="2968625"/>
          </a:xfrm>
          <a:noFill/>
        </p:spPr>
      </p:pic>
      <p:grpSp>
        <p:nvGrpSpPr>
          <p:cNvPr id="2" name="Group 17"/>
          <p:cNvGrpSpPr>
            <a:grpSpLocks/>
          </p:cNvGrpSpPr>
          <p:nvPr/>
        </p:nvGrpSpPr>
        <p:grpSpPr bwMode="auto">
          <a:xfrm>
            <a:off x="755650" y="3357563"/>
            <a:ext cx="8099425" cy="2586037"/>
            <a:chOff x="431" y="1860"/>
            <a:chExt cx="5329" cy="1675"/>
          </a:xfrm>
        </p:grpSpPr>
        <p:pic>
          <p:nvPicPr>
            <p:cNvPr id="7174" name="Picture 3" descr="image005"/>
            <p:cNvPicPr>
              <a:picLocks noChangeAspect="1" noChangeArrowheads="1"/>
            </p:cNvPicPr>
            <p:nvPr/>
          </p:nvPicPr>
          <p:blipFill>
            <a:blip r:embed="rId3" cstate="print"/>
            <a:srcRect/>
            <a:stretch>
              <a:fillRect/>
            </a:stretch>
          </p:blipFill>
          <p:spPr bwMode="auto">
            <a:xfrm>
              <a:off x="431" y="1860"/>
              <a:ext cx="4944" cy="1675"/>
            </a:xfrm>
            <a:prstGeom prst="rect">
              <a:avLst/>
            </a:prstGeom>
            <a:noFill/>
            <a:ln w="9525">
              <a:noFill/>
              <a:miter lim="800000"/>
              <a:headEnd/>
              <a:tailEnd/>
            </a:ln>
          </p:spPr>
        </p:pic>
        <p:sp>
          <p:nvSpPr>
            <p:cNvPr id="7175" name="Rectangle 4"/>
            <p:cNvSpPr>
              <a:spLocks noChangeArrowheads="1"/>
            </p:cNvSpPr>
            <p:nvPr/>
          </p:nvSpPr>
          <p:spPr bwMode="auto">
            <a:xfrm>
              <a:off x="2064" y="2296"/>
              <a:ext cx="2268" cy="816"/>
            </a:xfrm>
            <a:prstGeom prst="rect">
              <a:avLst/>
            </a:prstGeom>
            <a:noFill/>
            <a:ln w="9525" algn="ctr">
              <a:solidFill>
                <a:schemeClr val="tx1"/>
              </a:solidFill>
              <a:miter lim="800000"/>
              <a:headEnd/>
              <a:tailEnd/>
            </a:ln>
          </p:spPr>
          <p:txBody>
            <a:bodyPr wrap="none" anchor="ctr">
              <a:spAutoFit/>
            </a:bodyPr>
            <a:lstStyle/>
            <a:p>
              <a:endParaRPr lang="zh-CN" altLang="en-US"/>
            </a:p>
          </p:txBody>
        </p:sp>
        <p:sp>
          <p:nvSpPr>
            <p:cNvPr id="7176" name="Line 5"/>
            <p:cNvSpPr>
              <a:spLocks noChangeShapeType="1"/>
            </p:cNvSpPr>
            <p:nvPr/>
          </p:nvSpPr>
          <p:spPr bwMode="auto">
            <a:xfrm flipV="1">
              <a:off x="4377" y="2160"/>
              <a:ext cx="499" cy="182"/>
            </a:xfrm>
            <a:prstGeom prst="line">
              <a:avLst/>
            </a:prstGeom>
            <a:noFill/>
            <a:ln w="9525">
              <a:solidFill>
                <a:schemeClr val="tx1"/>
              </a:solidFill>
              <a:round/>
              <a:headEnd/>
              <a:tailEnd/>
            </a:ln>
          </p:spPr>
          <p:txBody>
            <a:bodyPr>
              <a:spAutoFit/>
            </a:bodyPr>
            <a:lstStyle/>
            <a:p>
              <a:endParaRPr lang="zh-CN" altLang="en-US"/>
            </a:p>
          </p:txBody>
        </p:sp>
        <p:sp>
          <p:nvSpPr>
            <p:cNvPr id="7177" name="Text Box 6"/>
            <p:cNvSpPr txBox="1">
              <a:spLocks noChangeArrowheads="1"/>
            </p:cNvSpPr>
            <p:nvPr/>
          </p:nvSpPr>
          <p:spPr bwMode="auto">
            <a:xfrm>
              <a:off x="4830" y="1933"/>
              <a:ext cx="930" cy="257"/>
            </a:xfrm>
            <a:prstGeom prst="rect">
              <a:avLst/>
            </a:prstGeom>
            <a:noFill/>
            <a:ln w="9525" algn="ctr">
              <a:noFill/>
              <a:miter lim="800000"/>
              <a:headEnd/>
              <a:tailEnd/>
            </a:ln>
          </p:spPr>
          <p:txBody>
            <a:bodyPr>
              <a:spAutoFit/>
            </a:bodyPr>
            <a:lstStyle/>
            <a:p>
              <a:pPr algn="l">
                <a:spcBef>
                  <a:spcPct val="50000"/>
                </a:spcBef>
              </a:pPr>
              <a:r>
                <a:rPr lang="zh-CN" altLang="en-US" sz="2000" b="1">
                  <a:solidFill>
                    <a:schemeClr val="accent2"/>
                  </a:solidFill>
                  <a:latin typeface="Verdana" pitchFamily="34" charset="0"/>
                  <a:ea typeface="宋体" pitchFamily="2" charset="-122"/>
                </a:rPr>
                <a:t>核心关系</a:t>
              </a:r>
            </a:p>
          </p:txBody>
        </p:sp>
      </p:grpSp>
      <p:sp>
        <p:nvSpPr>
          <p:cNvPr id="7173" name="Rectangle 18"/>
          <p:cNvSpPr>
            <a:spLocks noChangeArrowheads="1"/>
          </p:cNvSpPr>
          <p:nvPr/>
        </p:nvSpPr>
        <p:spPr bwMode="auto">
          <a:xfrm>
            <a:off x="900113" y="5876925"/>
            <a:ext cx="7488237" cy="639763"/>
          </a:xfrm>
          <a:prstGeom prst="rect">
            <a:avLst/>
          </a:prstGeom>
          <a:noFill/>
          <a:ln w="9525" algn="ctr">
            <a:noFill/>
            <a:miter lim="800000"/>
            <a:headEnd/>
            <a:tailEnd/>
          </a:ln>
        </p:spPr>
        <p:txBody>
          <a:bodyPr>
            <a:spAutoFit/>
          </a:bodyPr>
          <a:lstStyle/>
          <a:p>
            <a:pPr algn="l">
              <a:lnSpc>
                <a:spcPct val="150000"/>
              </a:lnSpc>
            </a:pPr>
            <a:r>
              <a:rPr lang="zh-CN" altLang="en-US" sz="2400" b="1">
                <a:ea typeface="宋体" pitchFamily="2" charset="-122"/>
              </a:rPr>
              <a:t>　　而其核心是围绕</a:t>
            </a:r>
            <a:r>
              <a:rPr lang="en-US" altLang="zh-CN" sz="2400" b="1">
                <a:ea typeface="宋体" pitchFamily="2" charset="-122"/>
              </a:rPr>
              <a:t>:</a:t>
            </a:r>
            <a:r>
              <a:rPr lang="en-US" altLang="zh-CN" sz="2400" b="1">
                <a:solidFill>
                  <a:srgbClr val="FF3300"/>
                </a:solidFill>
                <a:ea typeface="宋体" pitchFamily="2" charset="-122"/>
              </a:rPr>
              <a:t> “</a:t>
            </a:r>
            <a:r>
              <a:rPr lang="zh-CN" altLang="en-US" sz="2400" b="1">
                <a:solidFill>
                  <a:srgbClr val="FF3300"/>
                </a:solidFill>
                <a:ea typeface="宋体" pitchFamily="2" charset="-122"/>
              </a:rPr>
              <a:t>结构与性能”</a:t>
            </a:r>
            <a:r>
              <a:rPr lang="zh-CN" altLang="en-US" sz="2400" b="1">
                <a:ea typeface="宋体" pitchFamily="2" charset="-122"/>
              </a:rPr>
              <a:t>的相互辩证关系。</a:t>
            </a:r>
            <a:endParaRPr lang="en-US" sz="2400" b="1">
              <a:ea typeface="宋体"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1"/>
          <p:cNvSpPr>
            <a:spLocks noChangeArrowheads="1"/>
          </p:cNvSpPr>
          <p:nvPr/>
        </p:nvSpPr>
        <p:spPr bwMode="auto">
          <a:xfrm>
            <a:off x="827088" y="692150"/>
            <a:ext cx="3687762" cy="579438"/>
          </a:xfrm>
          <a:prstGeom prst="rect">
            <a:avLst/>
          </a:prstGeom>
          <a:noFill/>
          <a:ln w="9525">
            <a:noFill/>
            <a:miter lim="800000"/>
            <a:headEnd/>
            <a:tailEnd/>
          </a:ln>
        </p:spPr>
        <p:txBody>
          <a:bodyPr wrap="none">
            <a:spAutoFit/>
          </a:bodyPr>
          <a:lstStyle/>
          <a:p>
            <a:r>
              <a:rPr lang="en-US" altLang="zh-CN" sz="3200" b="1">
                <a:solidFill>
                  <a:schemeClr val="tx2"/>
                </a:solidFill>
                <a:ea typeface="宋体" pitchFamily="2" charset="-122"/>
              </a:rPr>
              <a:t>What?  “</a:t>
            </a:r>
            <a:r>
              <a:rPr lang="zh-CN" altLang="en-US" sz="3200" b="1">
                <a:solidFill>
                  <a:schemeClr val="tx2"/>
                </a:solidFill>
                <a:ea typeface="宋体" pitchFamily="2" charset="-122"/>
              </a:rPr>
              <a:t>组织结构”</a:t>
            </a:r>
          </a:p>
        </p:txBody>
      </p:sp>
      <p:grpSp>
        <p:nvGrpSpPr>
          <p:cNvPr id="2" name="组合 6"/>
          <p:cNvGrpSpPr>
            <a:grpSpLocks/>
          </p:cNvGrpSpPr>
          <p:nvPr/>
        </p:nvGrpSpPr>
        <p:grpSpPr bwMode="auto">
          <a:xfrm>
            <a:off x="971550" y="2133600"/>
            <a:ext cx="7056438" cy="3279775"/>
            <a:chOff x="971550" y="2133600"/>
            <a:chExt cx="7056834" cy="3279775"/>
          </a:xfrm>
        </p:grpSpPr>
        <p:pic>
          <p:nvPicPr>
            <p:cNvPr id="8196" name="Picture 9" descr="image002"/>
            <p:cNvPicPr>
              <a:picLocks noChangeAspect="1" noChangeArrowheads="1"/>
            </p:cNvPicPr>
            <p:nvPr/>
          </p:nvPicPr>
          <p:blipFill>
            <a:blip r:embed="rId2" cstate="print"/>
            <a:srcRect/>
            <a:stretch>
              <a:fillRect/>
            </a:stretch>
          </p:blipFill>
          <p:spPr bwMode="auto">
            <a:xfrm>
              <a:off x="971550" y="2133600"/>
              <a:ext cx="7056438" cy="3279775"/>
            </a:xfrm>
            <a:prstGeom prst="rect">
              <a:avLst/>
            </a:prstGeom>
            <a:noFill/>
            <a:ln w="9525">
              <a:noFill/>
              <a:miter lim="800000"/>
              <a:headEnd/>
              <a:tailEnd/>
            </a:ln>
          </p:spPr>
        </p:pic>
        <p:pic>
          <p:nvPicPr>
            <p:cNvPr id="8197" name="Picture 9" descr="image002"/>
            <p:cNvPicPr>
              <a:picLocks noChangeAspect="1" noChangeArrowheads="1"/>
            </p:cNvPicPr>
            <p:nvPr/>
          </p:nvPicPr>
          <p:blipFill>
            <a:blip r:embed="rId2" cstate="print"/>
            <a:srcRect l="49884" t="23872" r="27666" b="40999"/>
            <a:stretch>
              <a:fillRect/>
            </a:stretch>
          </p:blipFill>
          <p:spPr bwMode="auto">
            <a:xfrm>
              <a:off x="6444208" y="2924944"/>
              <a:ext cx="1584176" cy="1152128"/>
            </a:xfrm>
            <a:prstGeom prst="rect">
              <a:avLst/>
            </a:prstGeom>
            <a:noFill/>
            <a:ln w="9525">
              <a:noFill/>
              <a:miter lim="800000"/>
              <a:headEnd/>
              <a:tailEnd/>
            </a:ln>
          </p:spPr>
        </p:pic>
        <p:pic>
          <p:nvPicPr>
            <p:cNvPr id="8198" name="Picture 9" descr="image002"/>
            <p:cNvPicPr>
              <a:picLocks noChangeAspect="1" noChangeArrowheads="1"/>
            </p:cNvPicPr>
            <p:nvPr/>
          </p:nvPicPr>
          <p:blipFill>
            <a:blip r:embed="rId2" cstate="print"/>
            <a:srcRect l="77437" t="23872" b="38805"/>
            <a:stretch>
              <a:fillRect/>
            </a:stretch>
          </p:blipFill>
          <p:spPr bwMode="auto">
            <a:xfrm>
              <a:off x="4492004" y="2924944"/>
              <a:ext cx="1592164" cy="1224136"/>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idx="1"/>
          </p:nvPr>
        </p:nvSpPr>
        <p:spPr>
          <a:xfrm>
            <a:off x="301625" y="3716338"/>
            <a:ext cx="8540750" cy="2808287"/>
          </a:xfrm>
        </p:spPr>
        <p:txBody>
          <a:bodyPr/>
          <a:lstStyle/>
          <a:p>
            <a:pPr eaLnBrk="1" hangingPunct="1">
              <a:lnSpc>
                <a:spcPct val="150000"/>
              </a:lnSpc>
            </a:pPr>
            <a:r>
              <a:rPr lang="zh-CN" altLang="en-US" sz="2800" b="1" dirty="0" smtClean="0">
                <a:latin typeface="幼圆" pitchFamily="49" charset="-122"/>
                <a:ea typeface="幼圆" pitchFamily="49" charset="-122"/>
              </a:rPr>
              <a:t>工程材料包括</a:t>
            </a:r>
            <a:r>
              <a:rPr lang="zh-CN" altLang="en-US" sz="2800" b="1" dirty="0" smtClean="0">
                <a:solidFill>
                  <a:srgbClr val="0000FF"/>
                </a:solidFill>
                <a:latin typeface="幼圆" pitchFamily="49" charset="-122"/>
                <a:ea typeface="幼圆" pitchFamily="49" charset="-122"/>
              </a:rPr>
              <a:t>结构材料、功能材料</a:t>
            </a:r>
          </a:p>
          <a:p>
            <a:pPr lvl="1" eaLnBrk="1" hangingPunct="1">
              <a:lnSpc>
                <a:spcPct val="150000"/>
              </a:lnSpc>
            </a:pPr>
            <a:r>
              <a:rPr lang="zh-CN" altLang="en-US" sz="2400" b="1" dirty="0" smtClean="0">
                <a:solidFill>
                  <a:schemeClr val="hlink"/>
                </a:solidFill>
                <a:latin typeface="幼圆" pitchFamily="49" charset="-122"/>
                <a:ea typeface="幼圆" pitchFamily="49" charset="-122"/>
              </a:rPr>
              <a:t>结构材料</a:t>
            </a:r>
            <a:r>
              <a:rPr lang="en-US" altLang="zh-CN" sz="2400" b="1" dirty="0" smtClean="0">
                <a:ea typeface="幼圆" pitchFamily="49" charset="-122"/>
              </a:rPr>
              <a:t>——</a:t>
            </a:r>
            <a:r>
              <a:rPr lang="zh-CN" altLang="en-US" sz="2400" b="1" dirty="0" smtClean="0">
                <a:latin typeface="幼圆" pitchFamily="49" charset="-122"/>
                <a:ea typeface="幼圆" pitchFamily="49" charset="-122"/>
              </a:rPr>
              <a:t>以强度、韧性、塑性等机械性能为主要要求。</a:t>
            </a:r>
          </a:p>
          <a:p>
            <a:pPr lvl="1" eaLnBrk="1" hangingPunct="1">
              <a:lnSpc>
                <a:spcPct val="150000"/>
              </a:lnSpc>
            </a:pPr>
            <a:r>
              <a:rPr lang="zh-CN" altLang="en-US" sz="2400" b="1" dirty="0" smtClean="0">
                <a:solidFill>
                  <a:schemeClr val="hlink"/>
                </a:solidFill>
                <a:latin typeface="幼圆" pitchFamily="49" charset="-122"/>
                <a:ea typeface="幼圆" pitchFamily="49" charset="-122"/>
              </a:rPr>
              <a:t>功能材料</a:t>
            </a:r>
            <a:r>
              <a:rPr lang="en-US" altLang="zh-CN" sz="2400" b="1" dirty="0" smtClean="0">
                <a:ea typeface="幼圆" pitchFamily="49" charset="-122"/>
              </a:rPr>
              <a:t>——</a:t>
            </a:r>
            <a:r>
              <a:rPr lang="zh-CN" altLang="en-US" sz="2400" b="1" dirty="0" smtClean="0">
                <a:latin typeface="幼圆" pitchFamily="49" charset="-122"/>
                <a:ea typeface="幼圆" pitchFamily="49" charset="-122"/>
              </a:rPr>
              <a:t>以特殊物理性能与化学性能为主要要求。</a:t>
            </a:r>
          </a:p>
        </p:txBody>
      </p:sp>
      <p:pic>
        <p:nvPicPr>
          <p:cNvPr id="9219" name="Picture 5" descr="image003"/>
          <p:cNvPicPr>
            <a:picLocks noChangeAspect="1" noChangeArrowheads="1"/>
          </p:cNvPicPr>
          <p:nvPr/>
        </p:nvPicPr>
        <p:blipFill>
          <a:blip r:embed="rId2" cstate="print"/>
          <a:srcRect/>
          <a:stretch>
            <a:fillRect/>
          </a:stretch>
        </p:blipFill>
        <p:spPr bwMode="auto">
          <a:xfrm>
            <a:off x="900113" y="1628775"/>
            <a:ext cx="7175500" cy="1787525"/>
          </a:xfrm>
          <a:prstGeom prst="rect">
            <a:avLst/>
          </a:prstGeom>
          <a:noFill/>
          <a:ln w="9525">
            <a:noFill/>
            <a:miter lim="800000"/>
            <a:headEnd/>
            <a:tailEnd/>
          </a:ln>
        </p:spPr>
      </p:pic>
      <p:sp>
        <p:nvSpPr>
          <p:cNvPr id="9220" name="Rectangle 6"/>
          <p:cNvSpPr>
            <a:spLocks noChangeArrowheads="1"/>
          </p:cNvSpPr>
          <p:nvPr/>
        </p:nvSpPr>
        <p:spPr bwMode="auto">
          <a:xfrm>
            <a:off x="1235075" y="692150"/>
            <a:ext cx="2871788" cy="579438"/>
          </a:xfrm>
          <a:prstGeom prst="rect">
            <a:avLst/>
          </a:prstGeom>
          <a:noFill/>
          <a:ln w="9525">
            <a:noFill/>
            <a:miter lim="800000"/>
            <a:headEnd/>
            <a:tailEnd/>
          </a:ln>
        </p:spPr>
        <p:txBody>
          <a:bodyPr wrap="none">
            <a:spAutoFit/>
          </a:bodyPr>
          <a:lstStyle/>
          <a:p>
            <a:r>
              <a:rPr lang="en-US" altLang="zh-CN" sz="3200" b="1">
                <a:solidFill>
                  <a:schemeClr val="tx2"/>
                </a:solidFill>
                <a:ea typeface="宋体" pitchFamily="2" charset="-122"/>
              </a:rPr>
              <a:t>What?  “</a:t>
            </a:r>
            <a:r>
              <a:rPr lang="zh-CN" altLang="en-US" sz="3200" b="1">
                <a:solidFill>
                  <a:schemeClr val="tx2"/>
                </a:solidFill>
                <a:ea typeface="宋体" pitchFamily="2" charset="-122"/>
              </a:rPr>
              <a:t>性能”</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a:xfrm>
            <a:off x="735013" y="1281113"/>
            <a:ext cx="8229600" cy="779462"/>
          </a:xfrm>
        </p:spPr>
        <p:txBody>
          <a:bodyPr/>
          <a:lstStyle/>
          <a:p>
            <a:pPr eaLnBrk="1" hangingPunct="1"/>
            <a:r>
              <a:rPr lang="zh-CN" altLang="en-US" sz="3400" b="1" smtClean="0">
                <a:latin typeface="幼圆" pitchFamily="49" charset="-122"/>
              </a:rPr>
              <a:t>材料科学与工程（ </a:t>
            </a:r>
            <a:r>
              <a:rPr lang="en-US" altLang="zh-CN" sz="3400" b="1" smtClean="0">
                <a:latin typeface="幼圆" pitchFamily="49" charset="-122"/>
              </a:rPr>
              <a:t>MSE </a:t>
            </a:r>
            <a:r>
              <a:rPr lang="zh-CN" altLang="en-US" sz="3400" b="1" smtClean="0">
                <a:latin typeface="幼圆" pitchFamily="49" charset="-122"/>
              </a:rPr>
              <a:t>）四要素</a:t>
            </a:r>
          </a:p>
        </p:txBody>
      </p:sp>
      <p:sp>
        <p:nvSpPr>
          <p:cNvPr id="10243" name="Rectangle 3"/>
          <p:cNvSpPr>
            <a:spLocks noGrp="1" noRot="1" noChangeArrowheads="1"/>
          </p:cNvSpPr>
          <p:nvPr>
            <p:ph type="body" sz="half" idx="1"/>
          </p:nvPr>
        </p:nvSpPr>
        <p:spPr>
          <a:xfrm>
            <a:off x="179388" y="2205038"/>
            <a:ext cx="4824412" cy="4267200"/>
          </a:xfrm>
        </p:spPr>
        <p:txBody>
          <a:bodyPr/>
          <a:lstStyle/>
          <a:p>
            <a:pPr eaLnBrk="1" hangingPunct="1">
              <a:lnSpc>
                <a:spcPct val="140000"/>
              </a:lnSpc>
            </a:pPr>
            <a:r>
              <a:rPr lang="zh-CN" altLang="en-US" sz="2000" b="1" smtClean="0">
                <a:latin typeface="幼圆" pitchFamily="49" charset="-122"/>
                <a:ea typeface="幼圆" pitchFamily="49" charset="-122"/>
              </a:rPr>
              <a:t>材料的合成与制备：研究获取材料的手段，以工艺技术的进步为标志</a:t>
            </a:r>
          </a:p>
          <a:p>
            <a:pPr eaLnBrk="1" hangingPunct="1">
              <a:lnSpc>
                <a:spcPct val="140000"/>
              </a:lnSpc>
            </a:pPr>
            <a:r>
              <a:rPr lang="zh-CN" altLang="en-US" sz="2000" b="1" smtClean="0">
                <a:latin typeface="幼圆" pitchFamily="49" charset="-122"/>
                <a:ea typeface="幼圆" pitchFamily="49" charset="-122"/>
              </a:rPr>
              <a:t>成分与组织结构：反映材料的本质，是认识材料的理论基础；</a:t>
            </a:r>
          </a:p>
          <a:p>
            <a:pPr eaLnBrk="1" hangingPunct="1">
              <a:lnSpc>
                <a:spcPct val="140000"/>
              </a:lnSpc>
            </a:pPr>
            <a:r>
              <a:rPr lang="zh-CN" altLang="en-US" sz="2000" b="1" smtClean="0">
                <a:latin typeface="幼圆" pitchFamily="49" charset="-122"/>
                <a:ea typeface="幼圆" pitchFamily="49" charset="-122"/>
              </a:rPr>
              <a:t>材料特性：表征了材料固有的性能，是选用材料的重要依据；</a:t>
            </a:r>
          </a:p>
          <a:p>
            <a:pPr eaLnBrk="1" hangingPunct="1">
              <a:lnSpc>
                <a:spcPct val="140000"/>
              </a:lnSpc>
            </a:pPr>
            <a:r>
              <a:rPr lang="zh-CN" altLang="en-US" sz="2000" b="1" smtClean="0">
                <a:latin typeface="幼圆" pitchFamily="49" charset="-122"/>
                <a:ea typeface="幼圆" pitchFamily="49" charset="-122"/>
              </a:rPr>
              <a:t>服役行为与使用寿命：与材料的加工和服役条件相结合来考察材料的使用寿命，它往往成为 </a:t>
            </a:r>
            <a:r>
              <a:rPr lang="en-US" altLang="zh-CN" sz="2000" b="1" smtClean="0">
                <a:latin typeface="幼圆" pitchFamily="49" charset="-122"/>
                <a:ea typeface="幼圆" pitchFamily="49" charset="-122"/>
              </a:rPr>
              <a:t>MSE </a:t>
            </a:r>
            <a:r>
              <a:rPr lang="zh-CN" altLang="en-US" sz="2000" b="1" smtClean="0">
                <a:latin typeface="幼圆" pitchFamily="49" charset="-122"/>
                <a:ea typeface="幼圆" pitchFamily="49" charset="-122"/>
              </a:rPr>
              <a:t>的最终目标。 </a:t>
            </a:r>
          </a:p>
        </p:txBody>
      </p:sp>
      <p:grpSp>
        <p:nvGrpSpPr>
          <p:cNvPr id="2" name="Group 20"/>
          <p:cNvGrpSpPr>
            <a:grpSpLocks/>
          </p:cNvGrpSpPr>
          <p:nvPr/>
        </p:nvGrpSpPr>
        <p:grpSpPr bwMode="auto">
          <a:xfrm>
            <a:off x="5003800" y="2636838"/>
            <a:ext cx="3960813" cy="2628900"/>
            <a:chOff x="3107" y="1661"/>
            <a:chExt cx="2495" cy="1656"/>
          </a:xfrm>
        </p:grpSpPr>
        <p:pic>
          <p:nvPicPr>
            <p:cNvPr id="10246" name="Picture 4"/>
            <p:cNvPicPr>
              <a:picLocks noChangeAspect="1" noChangeArrowheads="1"/>
            </p:cNvPicPr>
            <p:nvPr/>
          </p:nvPicPr>
          <p:blipFill>
            <a:blip r:embed="rId2" cstate="print"/>
            <a:srcRect l="13818" t="25391" r="46306" b="37196"/>
            <a:stretch>
              <a:fillRect/>
            </a:stretch>
          </p:blipFill>
          <p:spPr bwMode="auto">
            <a:xfrm>
              <a:off x="3787" y="1842"/>
              <a:ext cx="1315" cy="1261"/>
            </a:xfrm>
            <a:prstGeom prst="rect">
              <a:avLst/>
            </a:prstGeom>
            <a:noFill/>
            <a:ln w="9525" algn="ctr">
              <a:noFill/>
              <a:miter lim="800000"/>
              <a:headEnd/>
              <a:tailEnd/>
            </a:ln>
          </p:spPr>
        </p:pic>
        <p:sp>
          <p:nvSpPr>
            <p:cNvPr id="10247" name="Rectangle 5"/>
            <p:cNvSpPr>
              <a:spLocks noChangeArrowheads="1"/>
            </p:cNvSpPr>
            <p:nvPr/>
          </p:nvSpPr>
          <p:spPr bwMode="auto">
            <a:xfrm>
              <a:off x="3923" y="3067"/>
              <a:ext cx="1088" cy="250"/>
            </a:xfrm>
            <a:prstGeom prst="rect">
              <a:avLst/>
            </a:prstGeom>
            <a:noFill/>
            <a:ln w="9525" algn="ctr">
              <a:noFill/>
              <a:miter lim="800000"/>
              <a:headEnd/>
              <a:tailEnd/>
            </a:ln>
          </p:spPr>
          <p:txBody>
            <a:bodyPr>
              <a:spAutoFit/>
            </a:bodyPr>
            <a:lstStyle/>
            <a:p>
              <a:pPr algn="l">
                <a:spcBef>
                  <a:spcPct val="50000"/>
                </a:spcBef>
              </a:pPr>
              <a:r>
                <a:rPr lang="zh-CN" altLang="en-US" sz="2000" b="1">
                  <a:solidFill>
                    <a:srgbClr val="FF3300"/>
                  </a:solidFill>
                  <a:latin typeface="Verdana" pitchFamily="34" charset="0"/>
                  <a:ea typeface="宋体" pitchFamily="2" charset="-122"/>
                </a:rPr>
                <a:t>合成与制备</a:t>
              </a:r>
            </a:p>
          </p:txBody>
        </p:sp>
        <p:sp>
          <p:nvSpPr>
            <p:cNvPr id="10248" name="Rectangle 6"/>
            <p:cNvSpPr>
              <a:spLocks noChangeArrowheads="1"/>
            </p:cNvSpPr>
            <p:nvPr/>
          </p:nvSpPr>
          <p:spPr bwMode="auto">
            <a:xfrm>
              <a:off x="4830" y="2659"/>
              <a:ext cx="772" cy="250"/>
            </a:xfrm>
            <a:prstGeom prst="rect">
              <a:avLst/>
            </a:prstGeom>
            <a:noFill/>
            <a:ln w="9525" algn="ctr">
              <a:noFill/>
              <a:miter lim="800000"/>
              <a:headEnd/>
              <a:tailEnd/>
            </a:ln>
          </p:spPr>
          <p:txBody>
            <a:bodyPr>
              <a:spAutoFit/>
            </a:bodyPr>
            <a:lstStyle/>
            <a:p>
              <a:pPr algn="l">
                <a:spcBef>
                  <a:spcPct val="50000"/>
                </a:spcBef>
              </a:pPr>
              <a:r>
                <a:rPr lang="zh-CN" altLang="en-US" sz="2000" b="1">
                  <a:solidFill>
                    <a:srgbClr val="FF3300"/>
                  </a:solidFill>
                  <a:latin typeface="Verdana" pitchFamily="34" charset="0"/>
                  <a:ea typeface="宋体" pitchFamily="2" charset="-122"/>
                </a:rPr>
                <a:t>材料特性</a:t>
              </a:r>
            </a:p>
          </p:txBody>
        </p:sp>
        <p:sp>
          <p:nvSpPr>
            <p:cNvPr id="10249" name="Rectangle 7"/>
            <p:cNvSpPr>
              <a:spLocks noChangeArrowheads="1"/>
            </p:cNvSpPr>
            <p:nvPr/>
          </p:nvSpPr>
          <p:spPr bwMode="auto">
            <a:xfrm>
              <a:off x="3107" y="2523"/>
              <a:ext cx="816" cy="442"/>
            </a:xfrm>
            <a:prstGeom prst="rect">
              <a:avLst/>
            </a:prstGeom>
            <a:noFill/>
            <a:ln w="9525" algn="ctr">
              <a:noFill/>
              <a:miter lim="800000"/>
              <a:headEnd/>
              <a:tailEnd/>
            </a:ln>
          </p:spPr>
          <p:txBody>
            <a:bodyPr>
              <a:spAutoFit/>
            </a:bodyPr>
            <a:lstStyle/>
            <a:p>
              <a:pPr algn="l">
                <a:spcBef>
                  <a:spcPct val="50000"/>
                </a:spcBef>
              </a:pPr>
              <a:r>
                <a:rPr lang="zh-CN" altLang="en-US" sz="2000" b="1">
                  <a:solidFill>
                    <a:srgbClr val="FF3300"/>
                  </a:solidFill>
                  <a:latin typeface="Verdana" pitchFamily="34" charset="0"/>
                  <a:ea typeface="宋体" pitchFamily="2" charset="-122"/>
                </a:rPr>
                <a:t>成分与组织结构</a:t>
              </a:r>
            </a:p>
          </p:txBody>
        </p:sp>
        <p:sp>
          <p:nvSpPr>
            <p:cNvPr id="10250" name="Rectangle 8"/>
            <p:cNvSpPr>
              <a:spLocks noChangeArrowheads="1"/>
            </p:cNvSpPr>
            <p:nvPr/>
          </p:nvSpPr>
          <p:spPr bwMode="auto">
            <a:xfrm>
              <a:off x="3696" y="1661"/>
              <a:ext cx="1452" cy="250"/>
            </a:xfrm>
            <a:prstGeom prst="rect">
              <a:avLst/>
            </a:prstGeom>
            <a:noFill/>
            <a:ln w="9525" algn="ctr">
              <a:noFill/>
              <a:miter lim="800000"/>
              <a:headEnd/>
              <a:tailEnd/>
            </a:ln>
          </p:spPr>
          <p:txBody>
            <a:bodyPr>
              <a:spAutoFit/>
            </a:bodyPr>
            <a:lstStyle/>
            <a:p>
              <a:pPr algn="l">
                <a:spcBef>
                  <a:spcPct val="50000"/>
                </a:spcBef>
              </a:pPr>
              <a:r>
                <a:rPr lang="zh-CN" altLang="en-US" sz="2000" b="1">
                  <a:solidFill>
                    <a:srgbClr val="FF3300"/>
                  </a:solidFill>
                  <a:latin typeface="Verdana" pitchFamily="34" charset="0"/>
                  <a:ea typeface="宋体" pitchFamily="2" charset="-122"/>
                </a:rPr>
                <a:t>服役行为与寿命</a:t>
              </a:r>
            </a:p>
          </p:txBody>
        </p:sp>
      </p:grpSp>
      <p:sp>
        <p:nvSpPr>
          <p:cNvPr id="10245" name="Rectangle 19"/>
          <p:cNvSpPr>
            <a:spLocks noChangeArrowheads="1"/>
          </p:cNvSpPr>
          <p:nvPr/>
        </p:nvSpPr>
        <p:spPr bwMode="auto">
          <a:xfrm>
            <a:off x="523875" y="549275"/>
            <a:ext cx="4313238" cy="641350"/>
          </a:xfrm>
          <a:prstGeom prst="rect">
            <a:avLst/>
          </a:prstGeom>
          <a:noFill/>
          <a:ln w="9525" algn="ctr">
            <a:noFill/>
            <a:miter lim="800000"/>
            <a:headEnd/>
            <a:tailEnd/>
          </a:ln>
        </p:spPr>
        <p:txBody>
          <a:bodyPr wrap="none">
            <a:spAutoFit/>
          </a:bodyPr>
          <a:lstStyle/>
          <a:p>
            <a:r>
              <a:rPr lang="zh-CN" altLang="en-US" sz="3600" b="1">
                <a:solidFill>
                  <a:srgbClr val="FF3300"/>
                </a:solidFill>
                <a:ea typeface="宋体" pitchFamily="2" charset="-122"/>
              </a:rPr>
              <a:t>怎样学习好本课程？</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a:xfrm>
            <a:off x="735013" y="549275"/>
            <a:ext cx="7366000" cy="719138"/>
          </a:xfrm>
        </p:spPr>
        <p:txBody>
          <a:bodyPr/>
          <a:lstStyle/>
          <a:p>
            <a:pPr eaLnBrk="1" hangingPunct="1"/>
            <a:r>
              <a:rPr lang="zh-CN" altLang="en-US" sz="4000" b="1" smtClean="0">
                <a:latin typeface="幼圆" pitchFamily="49" charset="-122"/>
              </a:rPr>
              <a:t>课程的主要目的</a:t>
            </a:r>
          </a:p>
        </p:txBody>
      </p:sp>
      <p:sp>
        <p:nvSpPr>
          <p:cNvPr id="11267" name="Rectangle 3"/>
          <p:cNvSpPr>
            <a:spLocks noGrp="1" noRot="1" noChangeArrowheads="1"/>
          </p:cNvSpPr>
          <p:nvPr>
            <p:ph idx="1"/>
          </p:nvPr>
        </p:nvSpPr>
        <p:spPr>
          <a:xfrm>
            <a:off x="468313" y="1778000"/>
            <a:ext cx="8207375" cy="4530725"/>
          </a:xfrm>
        </p:spPr>
        <p:txBody>
          <a:bodyPr/>
          <a:lstStyle/>
          <a:p>
            <a:pPr eaLnBrk="1" hangingPunct="1">
              <a:lnSpc>
                <a:spcPct val="130000"/>
              </a:lnSpc>
              <a:buClr>
                <a:srgbClr val="FF3300"/>
              </a:buClr>
              <a:buSzPct val="85000"/>
            </a:pPr>
            <a:r>
              <a:rPr lang="zh-CN" altLang="en-US" sz="3000" b="1" smtClean="0">
                <a:latin typeface="幼圆" pitchFamily="49" charset="-122"/>
                <a:ea typeface="幼圆" pitchFamily="49" charset="-122"/>
              </a:rPr>
              <a:t>获得有关材料与材料科学方面的基本理论知识； </a:t>
            </a:r>
          </a:p>
          <a:p>
            <a:pPr eaLnBrk="1" hangingPunct="1">
              <a:lnSpc>
                <a:spcPct val="130000"/>
              </a:lnSpc>
              <a:buClr>
                <a:srgbClr val="FF3300"/>
              </a:buClr>
              <a:buSzPct val="85000"/>
            </a:pPr>
            <a:r>
              <a:rPr lang="zh-CN" altLang="en-US" sz="3000" b="1" smtClean="0">
                <a:latin typeface="幼圆" pitchFamily="49" charset="-122"/>
                <a:ea typeface="幼圆" pitchFamily="49" charset="-122"/>
              </a:rPr>
              <a:t>掌握控制工程材料性能的途径、基本原理与方法； </a:t>
            </a:r>
          </a:p>
          <a:p>
            <a:pPr eaLnBrk="1" hangingPunct="1">
              <a:lnSpc>
                <a:spcPct val="130000"/>
              </a:lnSpc>
              <a:buClr>
                <a:srgbClr val="FF3300"/>
              </a:buClr>
              <a:buSzPct val="85000"/>
            </a:pPr>
            <a:r>
              <a:rPr lang="zh-CN" altLang="en-US" sz="3000" b="1" smtClean="0">
                <a:latin typeface="幼圆" pitchFamily="49" charset="-122"/>
                <a:ea typeface="幼圆" pitchFamily="49" charset="-122"/>
              </a:rPr>
              <a:t>熟悉常用机械工程材料的性能特点 ： </a:t>
            </a:r>
          </a:p>
          <a:p>
            <a:pPr eaLnBrk="1" hangingPunct="1">
              <a:lnSpc>
                <a:spcPct val="130000"/>
              </a:lnSpc>
              <a:buClr>
                <a:srgbClr val="FF3300"/>
              </a:buClr>
              <a:buSzPct val="85000"/>
            </a:pPr>
            <a:r>
              <a:rPr lang="zh-CN" altLang="en-US" sz="3000" b="1" smtClean="0">
                <a:latin typeface="幼圆" pitchFamily="49" charset="-122"/>
                <a:ea typeface="幼圆" pitchFamily="49" charset="-122"/>
              </a:rPr>
              <a:t>使学生具有合理选用机械工程材料并妥善安排其加工工艺路线的初步能力。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a:xfrm>
            <a:off x="755650" y="692150"/>
            <a:ext cx="5997575" cy="1139825"/>
          </a:xfrm>
        </p:spPr>
        <p:txBody>
          <a:bodyPr/>
          <a:lstStyle/>
          <a:p>
            <a:pPr eaLnBrk="1" hangingPunct="1"/>
            <a:r>
              <a:rPr lang="zh-CN" altLang="en-US" b="1" smtClean="0">
                <a:latin typeface="幼圆" pitchFamily="49" charset="-122"/>
              </a:rPr>
              <a:t>贯穿全课程的</a:t>
            </a:r>
            <a:r>
              <a:rPr lang="zh-CN" altLang="en-US" b="1" smtClean="0"/>
              <a:t>“</a:t>
            </a:r>
            <a:r>
              <a:rPr lang="zh-CN" altLang="en-US" b="1" smtClean="0">
                <a:latin typeface="幼圆" pitchFamily="49" charset="-122"/>
              </a:rPr>
              <a:t>纲</a:t>
            </a:r>
            <a:r>
              <a:rPr lang="zh-CN" altLang="en-US" b="1" smtClean="0"/>
              <a:t>”</a:t>
            </a:r>
            <a:r>
              <a:rPr lang="zh-CN" altLang="en-US" b="1" smtClean="0">
                <a:latin typeface="幼圆" pitchFamily="49" charset="-122"/>
              </a:rPr>
              <a:t> </a:t>
            </a:r>
          </a:p>
        </p:txBody>
      </p:sp>
      <p:pic>
        <p:nvPicPr>
          <p:cNvPr id="12291" name="Picture 3"/>
          <p:cNvPicPr>
            <a:picLocks noChangeAspect="1" noChangeArrowheads="1"/>
          </p:cNvPicPr>
          <p:nvPr/>
        </p:nvPicPr>
        <p:blipFill>
          <a:blip r:embed="rId2" cstate="print">
            <a:clrChange>
              <a:clrFrom>
                <a:srgbClr val="FFFFFF"/>
              </a:clrFrom>
              <a:clrTo>
                <a:srgbClr val="FFFFFF">
                  <a:alpha val="0"/>
                </a:srgbClr>
              </a:clrTo>
            </a:clrChange>
          </a:blip>
          <a:srcRect l="13818" t="44098" r="19727" b="18489"/>
          <a:stretch>
            <a:fillRect/>
          </a:stretch>
        </p:blipFill>
        <p:spPr bwMode="auto">
          <a:xfrm>
            <a:off x="468313" y="1916113"/>
            <a:ext cx="8245475" cy="3481387"/>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67544" y="620688"/>
            <a:ext cx="3384376" cy="1139825"/>
          </a:xfrm>
        </p:spPr>
        <p:txBody>
          <a:bodyPr/>
          <a:lstStyle/>
          <a:p>
            <a:pPr eaLnBrk="1" hangingPunct="1"/>
            <a:r>
              <a:rPr lang="zh-CN" altLang="en-US" sz="3200" b="1" dirty="0" smtClean="0">
                <a:latin typeface="黑体" pitchFamily="49" charset="-122"/>
                <a:ea typeface="黑体" pitchFamily="49" charset="-122"/>
              </a:rPr>
              <a:t>课程的主要目的</a:t>
            </a:r>
          </a:p>
        </p:txBody>
      </p:sp>
      <p:sp>
        <p:nvSpPr>
          <p:cNvPr id="8" name="Rectangle 3"/>
          <p:cNvSpPr txBox="1">
            <a:spLocks noChangeArrowheads="1"/>
          </p:cNvSpPr>
          <p:nvPr/>
        </p:nvSpPr>
        <p:spPr>
          <a:xfrm>
            <a:off x="323850" y="2276873"/>
            <a:ext cx="8462992" cy="3168352"/>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30000"/>
              </a:lnSpc>
              <a:spcBef>
                <a:spcPct val="20000"/>
              </a:spcBef>
              <a:spcAft>
                <a:spcPts val="0"/>
              </a:spcAft>
              <a:buClr>
                <a:srgbClr val="FF3300"/>
              </a:buClr>
              <a:buSzPct val="85000"/>
              <a:buFont typeface="Wingdings" pitchFamily="2" charset="2"/>
              <a:buChar char="p"/>
              <a:tabLst/>
              <a:defRPr/>
            </a:pPr>
            <a:r>
              <a:rPr kumimoji="0" lang="zh-CN" altLang="en-US" sz="2800" b="0" i="0" u="none" strike="noStrike" kern="1200" cap="none" spc="0" normalizeH="0" baseline="0" noProof="0" dirty="0" smtClean="0">
                <a:ln>
                  <a:noFill/>
                </a:ln>
                <a:solidFill>
                  <a:schemeClr val="tx1"/>
                </a:solidFill>
                <a:effectLst/>
                <a:uLnTx/>
                <a:uFillTx/>
                <a:latin typeface="楷体" pitchFamily="49" charset="-122"/>
                <a:ea typeface="楷体" pitchFamily="49" charset="-122"/>
              </a:rPr>
              <a:t>获得有关材料与材料科学方面的基本理论知识； </a:t>
            </a:r>
          </a:p>
          <a:p>
            <a:pPr marL="342900" marR="0" lvl="0" indent="-342900" algn="just" defTabSz="914400" rtl="0" eaLnBrk="1" fontAlgn="auto" latinLnBrk="0" hangingPunct="1">
              <a:lnSpc>
                <a:spcPct val="130000"/>
              </a:lnSpc>
              <a:spcBef>
                <a:spcPct val="20000"/>
              </a:spcBef>
              <a:spcAft>
                <a:spcPts val="0"/>
              </a:spcAft>
              <a:buClr>
                <a:srgbClr val="FF3300"/>
              </a:buClr>
              <a:buSzPct val="85000"/>
              <a:buFont typeface="Wingdings" pitchFamily="2" charset="2"/>
              <a:buChar char="p"/>
              <a:tabLst/>
              <a:defRPr/>
            </a:pPr>
            <a:r>
              <a:rPr kumimoji="0" lang="zh-CN" altLang="en-US" sz="2800" b="0" i="0" u="none" strike="noStrike" kern="1200" cap="none" spc="0" normalizeH="0" baseline="0" noProof="0" dirty="0" smtClean="0">
                <a:ln>
                  <a:noFill/>
                </a:ln>
                <a:solidFill>
                  <a:schemeClr val="tx1"/>
                </a:solidFill>
                <a:effectLst/>
                <a:uLnTx/>
                <a:uFillTx/>
                <a:latin typeface="楷体" pitchFamily="49" charset="-122"/>
                <a:ea typeface="楷体" pitchFamily="49" charset="-122"/>
              </a:rPr>
              <a:t>掌握控制工程材料性能的途径、基本原理与方法； </a:t>
            </a:r>
          </a:p>
          <a:p>
            <a:pPr marL="342900" marR="0" lvl="0" indent="-342900" algn="just" defTabSz="914400" rtl="0" eaLnBrk="1" fontAlgn="auto" latinLnBrk="0" hangingPunct="1">
              <a:lnSpc>
                <a:spcPct val="130000"/>
              </a:lnSpc>
              <a:spcBef>
                <a:spcPct val="20000"/>
              </a:spcBef>
              <a:spcAft>
                <a:spcPts val="0"/>
              </a:spcAft>
              <a:buClr>
                <a:srgbClr val="FF3300"/>
              </a:buClr>
              <a:buSzPct val="85000"/>
              <a:buFont typeface="Wingdings" pitchFamily="2" charset="2"/>
              <a:buChar char="p"/>
              <a:tabLst/>
              <a:defRPr/>
            </a:pPr>
            <a:r>
              <a:rPr kumimoji="0" lang="zh-CN" altLang="en-US" sz="2800" b="0" i="0" u="none" strike="noStrike" kern="1200" cap="none" spc="0" normalizeH="0" baseline="0" noProof="0" dirty="0" smtClean="0">
                <a:ln>
                  <a:noFill/>
                </a:ln>
                <a:solidFill>
                  <a:schemeClr val="tx1"/>
                </a:solidFill>
                <a:effectLst/>
                <a:uLnTx/>
                <a:uFillTx/>
                <a:latin typeface="楷体" pitchFamily="49" charset="-122"/>
                <a:ea typeface="楷体" pitchFamily="49" charset="-122"/>
              </a:rPr>
              <a:t>熟悉常用工程材料的性能特点 ： </a:t>
            </a:r>
          </a:p>
          <a:p>
            <a:pPr marL="342900" marR="0" lvl="0" indent="-342900" algn="just" defTabSz="914400" rtl="0" eaLnBrk="1" fontAlgn="auto" latinLnBrk="0" hangingPunct="1">
              <a:lnSpc>
                <a:spcPct val="130000"/>
              </a:lnSpc>
              <a:spcBef>
                <a:spcPct val="20000"/>
              </a:spcBef>
              <a:spcAft>
                <a:spcPts val="0"/>
              </a:spcAft>
              <a:buClr>
                <a:srgbClr val="FF3300"/>
              </a:buClr>
              <a:buSzPct val="85000"/>
              <a:buFont typeface="Wingdings" pitchFamily="2" charset="2"/>
              <a:buChar char="p"/>
              <a:tabLst/>
              <a:defRPr/>
            </a:pPr>
            <a:r>
              <a:rPr kumimoji="0" lang="zh-CN" altLang="en-US" sz="2800" b="0" i="0" u="none" strike="noStrike" kern="1200" cap="none" spc="0" normalizeH="0" baseline="0" noProof="0" dirty="0" smtClean="0">
                <a:ln>
                  <a:noFill/>
                </a:ln>
                <a:solidFill>
                  <a:schemeClr val="tx1"/>
                </a:solidFill>
                <a:effectLst/>
                <a:uLnTx/>
                <a:uFillTx/>
                <a:latin typeface="楷体" pitchFamily="49" charset="-122"/>
                <a:ea typeface="楷体" pitchFamily="49" charset="-122"/>
              </a:rPr>
              <a:t>使学生具有合理选用工程材料并妥善安排其加工工艺路线的初步能力。 </a:t>
            </a:r>
          </a:p>
        </p:txBody>
      </p:sp>
      <p:sp>
        <p:nvSpPr>
          <p:cNvPr id="21" name="矩形 18"/>
          <p:cNvSpPr>
            <a:spLocks noChangeArrowheads="1"/>
          </p:cNvSpPr>
          <p:nvPr/>
        </p:nvSpPr>
        <p:spPr bwMode="auto">
          <a:xfrm>
            <a:off x="539750" y="5631631"/>
            <a:ext cx="7920038" cy="461665"/>
          </a:xfrm>
          <a:prstGeom prst="rect">
            <a:avLst/>
          </a:prstGeom>
          <a:noFill/>
          <a:ln w="9525">
            <a:noFill/>
            <a:miter lim="800000"/>
            <a:headEnd/>
            <a:tailEnd/>
          </a:ln>
        </p:spPr>
        <p:txBody>
          <a:bodyPr>
            <a:spAutoFit/>
          </a:bodyPr>
          <a:lstStyle/>
          <a:p>
            <a:r>
              <a:rPr lang="zh-CN" altLang="en-US" sz="2400" b="1" dirty="0">
                <a:solidFill>
                  <a:srgbClr val="0000FF"/>
                </a:solidFill>
                <a:latin typeface="楷体" pitchFamily="49" charset="-122"/>
                <a:ea typeface="楷体" pitchFamily="49" charset="-122"/>
              </a:rPr>
              <a:t>机械类和近机类各专业的技术基础课</a:t>
            </a:r>
            <a:endParaRPr lang="zh-CN" altLang="en-US" sz="2400" dirty="0">
              <a:latin typeface="楷体" pitchFamily="49" charset="-122"/>
              <a:ea typeface="楷体" pitchFamily="49" charset="-122"/>
            </a:endParaRPr>
          </a:p>
        </p:txBody>
      </p:sp>
      <p:sp>
        <p:nvSpPr>
          <p:cNvPr id="22" name="TextBox 21"/>
          <p:cNvSpPr txBox="1"/>
          <p:nvPr/>
        </p:nvSpPr>
        <p:spPr>
          <a:xfrm>
            <a:off x="71406" y="6429396"/>
            <a:ext cx="3095719" cy="400110"/>
          </a:xfrm>
          <a:prstGeom prst="rect">
            <a:avLst/>
          </a:prstGeom>
          <a:noFill/>
        </p:spPr>
        <p:txBody>
          <a:bodyPr wrap="none" rtlCol="0">
            <a:spAutoFit/>
          </a:bodyPr>
          <a:lstStyle/>
          <a:p>
            <a:r>
              <a:rPr lang="zh-CN" altLang="en-US" sz="2000" dirty="0" smtClean="0">
                <a:solidFill>
                  <a:srgbClr val="0000FF"/>
                </a:solidFill>
                <a:latin typeface="微软雅黑" pitchFamily="34" charset="-122"/>
                <a:ea typeface="微软雅黑" pitchFamily="34" charset="-122"/>
              </a:rPr>
              <a:t>工程材料  第一章  第</a:t>
            </a:r>
            <a:r>
              <a:rPr lang="en-US" altLang="zh-CN" sz="2000" dirty="0" smtClean="0">
                <a:solidFill>
                  <a:srgbClr val="0000FF"/>
                </a:solidFill>
                <a:latin typeface="微软雅黑" pitchFamily="34" charset="-122"/>
                <a:ea typeface="微软雅黑" pitchFamily="34" charset="-122"/>
              </a:rPr>
              <a:t>46</a:t>
            </a:r>
            <a:r>
              <a:rPr lang="zh-CN" altLang="en-US" sz="2000" dirty="0" smtClean="0">
                <a:solidFill>
                  <a:srgbClr val="0000FF"/>
                </a:solidFill>
                <a:latin typeface="微软雅黑" pitchFamily="34" charset="-122"/>
                <a:ea typeface="微软雅黑" pitchFamily="34" charset="-122"/>
              </a:rPr>
              <a:t>页</a:t>
            </a:r>
            <a:endParaRPr lang="zh-CN" altLang="en-US" sz="2000" dirty="0">
              <a:solidFill>
                <a:srgbClr val="0000FF"/>
              </a:solidFill>
              <a:latin typeface="微软雅黑" pitchFamily="34" charset="-122"/>
              <a:ea typeface="微软雅黑" pitchFamily="34" charset="-122"/>
            </a:endParaRPr>
          </a:p>
        </p:txBody>
      </p:sp>
      <p:grpSp>
        <p:nvGrpSpPr>
          <p:cNvPr id="3" name="Group 13"/>
          <p:cNvGrpSpPr>
            <a:grpSpLocks/>
          </p:cNvGrpSpPr>
          <p:nvPr/>
        </p:nvGrpSpPr>
        <p:grpSpPr bwMode="auto">
          <a:xfrm>
            <a:off x="3827463" y="692696"/>
            <a:ext cx="5316537" cy="1374775"/>
            <a:chOff x="1008" y="2640"/>
            <a:chExt cx="3815" cy="1247"/>
          </a:xfrm>
        </p:grpSpPr>
        <p:pic>
          <p:nvPicPr>
            <p:cNvPr id="27" name="Picture 4" descr="C:\My Documents\框图.bmp"/>
            <p:cNvPicPr>
              <a:picLocks noChangeAspect="1" noChangeArrowheads="1"/>
            </p:cNvPicPr>
            <p:nvPr/>
          </p:nvPicPr>
          <p:blipFill>
            <a:blip r:embed="rId2" cstate="print"/>
            <a:srcRect/>
            <a:stretch>
              <a:fillRect/>
            </a:stretch>
          </p:blipFill>
          <p:spPr bwMode="auto">
            <a:xfrm>
              <a:off x="1008" y="2640"/>
              <a:ext cx="3815" cy="1247"/>
            </a:xfrm>
            <a:prstGeom prst="rect">
              <a:avLst/>
            </a:prstGeom>
            <a:noFill/>
            <a:ln w="12700">
              <a:solidFill>
                <a:srgbClr val="FF00FF"/>
              </a:solidFill>
              <a:miter lim="800000"/>
              <a:headEnd/>
              <a:tailEnd/>
            </a:ln>
          </p:spPr>
        </p:pic>
        <p:pic>
          <p:nvPicPr>
            <p:cNvPr id="28" name="Picture 5" descr="C:\My Documents\箭头.bmp"/>
            <p:cNvPicPr>
              <a:picLocks noChangeAspect="1" noChangeArrowheads="1"/>
            </p:cNvPicPr>
            <p:nvPr/>
          </p:nvPicPr>
          <p:blipFill>
            <a:blip r:embed="rId3" cstate="print"/>
            <a:srcRect/>
            <a:stretch>
              <a:fillRect/>
            </a:stretch>
          </p:blipFill>
          <p:spPr bwMode="auto">
            <a:xfrm>
              <a:off x="2832" y="3036"/>
              <a:ext cx="165" cy="343"/>
            </a:xfrm>
            <a:prstGeom prst="rect">
              <a:avLst/>
            </a:prstGeom>
            <a:noFill/>
            <a:ln w="12700">
              <a:noFill/>
              <a:miter lim="800000"/>
              <a:headEnd/>
              <a:tailEnd/>
            </a:ln>
          </p:spPr>
        </p:pic>
        <p:pic>
          <p:nvPicPr>
            <p:cNvPr id="29" name="Picture 6" descr="C:\My Documents\横箭头.bmp"/>
            <p:cNvPicPr>
              <a:picLocks noChangeAspect="1" noChangeArrowheads="1"/>
            </p:cNvPicPr>
            <p:nvPr/>
          </p:nvPicPr>
          <p:blipFill>
            <a:blip r:embed="rId4" cstate="print"/>
            <a:srcRect/>
            <a:stretch>
              <a:fillRect/>
            </a:stretch>
          </p:blipFill>
          <p:spPr bwMode="auto">
            <a:xfrm>
              <a:off x="3420" y="3468"/>
              <a:ext cx="417" cy="206"/>
            </a:xfrm>
            <a:prstGeom prst="rect">
              <a:avLst/>
            </a:prstGeom>
            <a:noFill/>
            <a:ln w="12700">
              <a:noFill/>
              <a:miter lim="800000"/>
              <a:headEnd/>
              <a:tailEnd/>
            </a:ln>
          </p:spPr>
        </p:pic>
        <p:pic>
          <p:nvPicPr>
            <p:cNvPr id="30" name="Picture 7" descr="C:\My Documents\横箭头.bmp"/>
            <p:cNvPicPr>
              <a:picLocks noChangeAspect="1" noChangeArrowheads="1"/>
            </p:cNvPicPr>
            <p:nvPr/>
          </p:nvPicPr>
          <p:blipFill>
            <a:blip r:embed="rId4" cstate="print"/>
            <a:srcRect/>
            <a:stretch>
              <a:fillRect/>
            </a:stretch>
          </p:blipFill>
          <p:spPr bwMode="auto">
            <a:xfrm>
              <a:off x="1935" y="3468"/>
              <a:ext cx="417" cy="206"/>
            </a:xfrm>
            <a:prstGeom prst="rect">
              <a:avLst/>
            </a:prstGeom>
            <a:noFill/>
            <a:ln w="12700">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0" y="457200"/>
            <a:ext cx="9144000" cy="5334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3200" b="1" smtClean="0">
                <a:solidFill>
                  <a:schemeClr val="tx1"/>
                </a:solidFill>
                <a:ea typeface="幼圆" pitchFamily="49" charset="-122"/>
              </a:rPr>
              <a:t> </a:t>
            </a:r>
            <a:r>
              <a:rPr lang="en-US" altLang="zh-CN" sz="3200" b="1" smtClean="0">
                <a:solidFill>
                  <a:schemeClr val="tx1"/>
                </a:solidFill>
                <a:latin typeface="幼圆" pitchFamily="49" charset="-122"/>
                <a:ea typeface="幼圆" pitchFamily="49" charset="-122"/>
              </a:rPr>
              <a:t>I </a:t>
            </a:r>
            <a:r>
              <a:rPr lang="zh-CN" altLang="en-US" sz="3200" b="1" smtClean="0">
                <a:solidFill>
                  <a:schemeClr val="tx1"/>
                </a:solidFill>
                <a:latin typeface="幼圆" pitchFamily="49" charset="-122"/>
                <a:ea typeface="幼圆" pitchFamily="49" charset="-122"/>
              </a:rPr>
              <a:t>石器时代（</a:t>
            </a:r>
            <a:r>
              <a:rPr lang="en-US" altLang="zh-CN" sz="3200" b="1" smtClean="0">
                <a:solidFill>
                  <a:schemeClr val="tx1"/>
                </a:solidFill>
                <a:latin typeface="幼圆" pitchFamily="49" charset="-122"/>
                <a:ea typeface="幼圆" pitchFamily="49" charset="-122"/>
              </a:rPr>
              <a:t>Stone Age</a:t>
            </a:r>
            <a:r>
              <a:rPr lang="zh-CN" altLang="en-US" sz="3200" b="1" smtClean="0">
                <a:solidFill>
                  <a:schemeClr val="tx1"/>
                </a:solidFill>
                <a:latin typeface="幼圆" pitchFamily="49" charset="-122"/>
                <a:ea typeface="幼圆" pitchFamily="49" charset="-122"/>
              </a:rPr>
              <a:t>） </a:t>
            </a:r>
            <a:r>
              <a:rPr lang="en-US" altLang="zh-CN" sz="3200" b="1" smtClean="0">
                <a:solidFill>
                  <a:schemeClr val="tx1"/>
                </a:solidFill>
                <a:latin typeface="幼圆" pitchFamily="49" charset="-122"/>
                <a:ea typeface="幼圆" pitchFamily="49" charset="-122"/>
              </a:rPr>
              <a:t>400,000BC</a:t>
            </a:r>
            <a:r>
              <a:rPr lang="en-US" altLang="zh-CN" sz="3200" b="1" smtClean="0">
                <a:solidFill>
                  <a:schemeClr val="tx1"/>
                </a:solidFill>
                <a:ea typeface="幼圆" pitchFamily="49" charset="-122"/>
              </a:rPr>
              <a:t>—</a:t>
            </a:r>
            <a:r>
              <a:rPr lang="en-US" altLang="zh-CN" sz="3200" b="1" smtClean="0">
                <a:solidFill>
                  <a:schemeClr val="tx1"/>
                </a:solidFill>
                <a:latin typeface="幼圆" pitchFamily="49" charset="-122"/>
                <a:ea typeface="幼圆" pitchFamily="49" charset="-122"/>
              </a:rPr>
              <a:t>4,500BC</a:t>
            </a:r>
          </a:p>
        </p:txBody>
      </p:sp>
      <p:sp>
        <p:nvSpPr>
          <p:cNvPr id="28678" name="Rectangle 6"/>
          <p:cNvSpPr>
            <a:spLocks noGrp="1" noChangeArrowheads="1"/>
          </p:cNvSpPr>
          <p:nvPr>
            <p:ph type="body" sz="half" idx="1"/>
          </p:nvPr>
        </p:nvSpPr>
        <p:spPr>
          <a:xfrm>
            <a:off x="5791200" y="4800600"/>
            <a:ext cx="3200400" cy="531813"/>
          </a:xfrm>
        </p:spPr>
        <p:txBody>
          <a:bodyPr/>
          <a:lstStyle/>
          <a:p>
            <a:pPr eaLnBrk="1" hangingPunct="1">
              <a:lnSpc>
                <a:spcPct val="90000"/>
              </a:lnSpc>
            </a:pPr>
            <a:r>
              <a:rPr lang="zh-CN" altLang="en-US" sz="2400" b="1" smtClean="0">
                <a:solidFill>
                  <a:srgbClr val="0000FF"/>
                </a:solidFill>
                <a:ea typeface="幼圆" pitchFamily="49" charset="-122"/>
              </a:rPr>
              <a:t>燧石：</a:t>
            </a:r>
            <a:r>
              <a:rPr lang="zh-CN" altLang="en-US" sz="2400" b="1" smtClean="0">
                <a:ea typeface="幼圆" pitchFamily="49" charset="-122"/>
              </a:rPr>
              <a:t>神奇的容易制成工具的石头</a:t>
            </a:r>
            <a:r>
              <a:rPr lang="zh-CN" altLang="en-US" sz="2400" b="1" smtClean="0">
                <a:solidFill>
                  <a:srgbClr val="0000FF"/>
                </a:solidFill>
                <a:ea typeface="幼圆" pitchFamily="49" charset="-122"/>
              </a:rPr>
              <a:t> </a:t>
            </a:r>
          </a:p>
        </p:txBody>
      </p:sp>
      <p:pic>
        <p:nvPicPr>
          <p:cNvPr id="28680" name="Picture 8" descr="stones_plate_1"/>
          <p:cNvPicPr>
            <a:picLocks noGrp="1" noChangeAspect="1" noChangeArrowheads="1"/>
          </p:cNvPicPr>
          <p:nvPr>
            <p:ph sz="quarter" idx="2"/>
          </p:nvPr>
        </p:nvPicPr>
        <p:blipFill>
          <a:blip r:embed="rId2" cstate="print"/>
          <a:srcRect/>
          <a:stretch>
            <a:fillRect/>
          </a:stretch>
        </p:blipFill>
        <p:spPr>
          <a:xfrm>
            <a:off x="6096000" y="1828800"/>
            <a:ext cx="2763838" cy="2819400"/>
          </a:xfrm>
          <a:noFill/>
        </p:spPr>
      </p:pic>
      <p:pic>
        <p:nvPicPr>
          <p:cNvPr id="28677" name="Picture 5" descr="chapte2"/>
          <p:cNvPicPr>
            <a:picLocks noChangeAspect="1" noChangeArrowheads="1"/>
          </p:cNvPicPr>
          <p:nvPr/>
        </p:nvPicPr>
        <p:blipFill>
          <a:blip r:embed="rId3" cstate="print">
            <a:lum contrast="12000"/>
          </a:blip>
          <a:srcRect l="9180" t="28966"/>
          <a:stretch>
            <a:fillRect/>
          </a:stretch>
        </p:blipFill>
        <p:spPr bwMode="auto">
          <a:xfrm>
            <a:off x="381000" y="3173437"/>
            <a:ext cx="5291138" cy="3063875"/>
          </a:xfrm>
          <a:prstGeom prst="rect">
            <a:avLst/>
          </a:prstGeom>
          <a:noFill/>
          <a:ln w="9525">
            <a:noFill/>
            <a:miter lim="800000"/>
            <a:headEnd/>
            <a:tailEnd/>
          </a:ln>
        </p:spPr>
      </p:pic>
      <p:pic>
        <p:nvPicPr>
          <p:cNvPr id="28681" name="Picture 9" descr="0102pic01923s"/>
          <p:cNvPicPr>
            <a:picLocks noGrp="1" noChangeAspect="1" noChangeArrowheads="1"/>
          </p:cNvPicPr>
          <p:nvPr>
            <p:ph sz="quarter" idx="3"/>
          </p:nvPr>
        </p:nvPicPr>
        <p:blipFill>
          <a:blip r:embed="rId4" cstate="print"/>
          <a:srcRect/>
          <a:stretch>
            <a:fillRect/>
          </a:stretch>
        </p:blipFill>
        <p:spPr>
          <a:xfrm>
            <a:off x="381000" y="1219200"/>
            <a:ext cx="3924300" cy="1662113"/>
          </a:xfrm>
          <a:noFill/>
        </p:spPr>
      </p:pic>
      <p:sp>
        <p:nvSpPr>
          <p:cNvPr id="7" name="TextBox 6"/>
          <p:cNvSpPr txBox="1"/>
          <p:nvPr/>
        </p:nvSpPr>
        <p:spPr>
          <a:xfrm>
            <a:off x="4211960" y="2708920"/>
            <a:ext cx="1422184" cy="461665"/>
          </a:xfrm>
          <a:prstGeom prst="rect">
            <a:avLst/>
          </a:prstGeom>
          <a:noFill/>
        </p:spPr>
        <p:txBody>
          <a:bodyPr wrap="none" rtlCol="0">
            <a:spAutoFit/>
          </a:bodyPr>
          <a:lstStyle/>
          <a:p>
            <a:r>
              <a:rPr lang="zh-CN" altLang="en-US" sz="2400" b="1" dirty="0" smtClean="0">
                <a:latin typeface="黑体" pitchFamily="2" charset="-122"/>
                <a:ea typeface="黑体" pitchFamily="2" charset="-122"/>
              </a:rPr>
              <a:t>加工工艺</a:t>
            </a:r>
            <a:endParaRPr lang="zh-CN" altLang="en-US" sz="2400" b="1" dirty="0">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86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8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8" name="Picture 8" descr="0817pic19680"/>
          <p:cNvPicPr>
            <a:picLocks noChangeAspect="1" noChangeArrowheads="1"/>
          </p:cNvPicPr>
          <p:nvPr/>
        </p:nvPicPr>
        <p:blipFill>
          <a:blip r:embed="rId2" cstate="print"/>
          <a:srcRect/>
          <a:stretch>
            <a:fillRect/>
          </a:stretch>
        </p:blipFill>
        <p:spPr bwMode="auto">
          <a:xfrm>
            <a:off x="381000" y="2743200"/>
            <a:ext cx="2643188" cy="3429000"/>
          </a:xfrm>
          <a:prstGeom prst="rect">
            <a:avLst/>
          </a:prstGeom>
          <a:noFill/>
          <a:ln w="9525">
            <a:noFill/>
            <a:miter lim="800000"/>
            <a:headEnd/>
            <a:tailEnd/>
          </a:ln>
        </p:spPr>
      </p:pic>
      <p:sp>
        <p:nvSpPr>
          <p:cNvPr id="13315" name="Rectangle 2"/>
          <p:cNvSpPr>
            <a:spLocks noGrp="1" noChangeArrowheads="1"/>
          </p:cNvSpPr>
          <p:nvPr>
            <p:ph type="title"/>
          </p:nvPr>
        </p:nvSpPr>
        <p:spPr bwMode="auto">
          <a:xfrm>
            <a:off x="304800" y="381000"/>
            <a:ext cx="8001000" cy="6858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zh-CN" altLang="en-US" sz="2800" b="1" smtClean="0">
                <a:solidFill>
                  <a:schemeClr val="tx1"/>
                </a:solidFill>
                <a:ea typeface="幼圆" pitchFamily="49" charset="-122"/>
              </a:rPr>
              <a:t>陶器</a:t>
            </a:r>
          </a:p>
        </p:txBody>
      </p:sp>
      <p:sp>
        <p:nvSpPr>
          <p:cNvPr id="30723" name="Rectangle 3"/>
          <p:cNvSpPr>
            <a:spLocks noGrp="1" noChangeArrowheads="1"/>
          </p:cNvSpPr>
          <p:nvPr>
            <p:ph type="body" sz="half" idx="1"/>
          </p:nvPr>
        </p:nvSpPr>
        <p:spPr>
          <a:xfrm>
            <a:off x="228600" y="1066800"/>
            <a:ext cx="5334000" cy="1752600"/>
          </a:xfrm>
        </p:spPr>
        <p:txBody>
          <a:bodyPr/>
          <a:lstStyle/>
          <a:p>
            <a:pPr eaLnBrk="1" hangingPunct="1">
              <a:buClr>
                <a:srgbClr val="FF3300"/>
              </a:buClr>
              <a:buSzPct val="115000"/>
            </a:pPr>
            <a:r>
              <a:rPr lang="zh-CN" altLang="en-US" sz="2400" b="1" u="sng" dirty="0" smtClean="0">
                <a:solidFill>
                  <a:srgbClr val="0000FF"/>
                </a:solidFill>
                <a:latin typeface="幼圆" pitchFamily="49" charset="-122"/>
                <a:ea typeface="幼圆" pitchFamily="49" charset="-122"/>
              </a:rPr>
              <a:t>新石器时代的重要标志：</a:t>
            </a:r>
            <a:r>
              <a:rPr lang="zh-CN" altLang="en-US" sz="2400" dirty="0" smtClean="0">
                <a:latin typeface="幼圆" pitchFamily="49" charset="-122"/>
                <a:ea typeface="幼圆" pitchFamily="49" charset="-122"/>
              </a:rPr>
              <a:t>陶器的出現</a:t>
            </a:r>
          </a:p>
          <a:p>
            <a:pPr eaLnBrk="1" hangingPunct="1">
              <a:buClr>
                <a:srgbClr val="FF3300"/>
              </a:buClr>
              <a:buSzPct val="115000"/>
            </a:pPr>
            <a:r>
              <a:rPr lang="zh-CN" altLang="en-US" sz="2400" dirty="0" smtClean="0">
                <a:latin typeface="幼圆" pitchFamily="49" charset="-122"/>
                <a:ea typeface="幼圆" pitchFamily="49" charset="-122"/>
              </a:rPr>
              <a:t>据目前已知的考古资料，中国的陶器制作至少已有</a:t>
            </a:r>
            <a:r>
              <a:rPr lang="en-US" altLang="zh-CN" sz="2400" b="1" u="sng" dirty="0" smtClean="0">
                <a:solidFill>
                  <a:srgbClr val="0000FF"/>
                </a:solidFill>
                <a:latin typeface="幼圆" pitchFamily="49" charset="-122"/>
                <a:ea typeface="幼圆" pitchFamily="49" charset="-122"/>
              </a:rPr>
              <a:t>8000</a:t>
            </a:r>
            <a:r>
              <a:rPr lang="zh-CN" altLang="en-US" sz="2400" b="1" u="sng" dirty="0" smtClean="0">
                <a:solidFill>
                  <a:srgbClr val="0000FF"/>
                </a:solidFill>
                <a:latin typeface="幼圆" pitchFamily="49" charset="-122"/>
                <a:ea typeface="幼圆" pitchFamily="49" charset="-122"/>
              </a:rPr>
              <a:t>年</a:t>
            </a:r>
            <a:r>
              <a:rPr lang="zh-CN" altLang="en-US" sz="2400" dirty="0" smtClean="0">
                <a:latin typeface="幼圆" pitchFamily="49" charset="-122"/>
                <a:ea typeface="幼圆" pitchFamily="49" charset="-122"/>
              </a:rPr>
              <a:t>以上的历史。</a:t>
            </a:r>
          </a:p>
        </p:txBody>
      </p:sp>
      <p:pic>
        <p:nvPicPr>
          <p:cNvPr id="30726" name="Picture 6" descr="0817pic19684"/>
          <p:cNvPicPr>
            <a:picLocks noGrp="1" noChangeAspect="1" noChangeArrowheads="1"/>
          </p:cNvPicPr>
          <p:nvPr>
            <p:ph sz="quarter" idx="2"/>
          </p:nvPr>
        </p:nvPicPr>
        <p:blipFill>
          <a:blip r:embed="rId3" cstate="print"/>
          <a:srcRect/>
          <a:stretch>
            <a:fillRect/>
          </a:stretch>
        </p:blipFill>
        <p:spPr>
          <a:xfrm>
            <a:off x="5791200" y="533400"/>
            <a:ext cx="3048000" cy="2409825"/>
          </a:xfrm>
          <a:noFill/>
        </p:spPr>
      </p:pic>
      <p:pic>
        <p:nvPicPr>
          <p:cNvPr id="30727" name="Picture 7" descr="0817pic19676"/>
          <p:cNvPicPr>
            <a:picLocks noGrp="1" noChangeAspect="1" noChangeArrowheads="1"/>
          </p:cNvPicPr>
          <p:nvPr>
            <p:ph sz="quarter" idx="3"/>
          </p:nvPr>
        </p:nvPicPr>
        <p:blipFill>
          <a:blip r:embed="rId4" cstate="print"/>
          <a:srcRect/>
          <a:stretch>
            <a:fillRect/>
          </a:stretch>
        </p:blipFill>
        <p:spPr>
          <a:xfrm>
            <a:off x="3276600" y="3810000"/>
            <a:ext cx="2971800" cy="2362200"/>
          </a:xfrm>
          <a:noFill/>
        </p:spPr>
      </p:pic>
      <p:sp>
        <p:nvSpPr>
          <p:cNvPr id="30729" name="Rectangle 9"/>
          <p:cNvSpPr>
            <a:spLocks noChangeArrowheads="1"/>
          </p:cNvSpPr>
          <p:nvPr/>
        </p:nvSpPr>
        <p:spPr bwMode="auto">
          <a:xfrm>
            <a:off x="5638800" y="3048000"/>
            <a:ext cx="3248025" cy="457200"/>
          </a:xfrm>
          <a:prstGeom prst="rect">
            <a:avLst/>
          </a:prstGeom>
          <a:noFill/>
          <a:ln w="9525" algn="ctr">
            <a:noFill/>
            <a:miter lim="800000"/>
            <a:headEnd/>
            <a:tailEnd/>
          </a:ln>
        </p:spPr>
        <p:txBody>
          <a:bodyPr wrap="none">
            <a:spAutoFit/>
          </a:bodyPr>
          <a:lstStyle/>
          <a:p>
            <a:pPr>
              <a:spcBef>
                <a:spcPct val="50000"/>
              </a:spcBef>
            </a:pPr>
            <a:r>
              <a:rPr lang="zh-CN" altLang="en-US" sz="2400" b="1">
                <a:solidFill>
                  <a:srgbClr val="0000FF"/>
                </a:solidFill>
                <a:latin typeface="Verdana" pitchFamily="34" charset="0"/>
                <a:ea typeface="幼圆" pitchFamily="49" charset="-122"/>
              </a:rPr>
              <a:t>西安半坡人面网纹陶盆</a:t>
            </a:r>
          </a:p>
        </p:txBody>
      </p:sp>
      <p:sp>
        <p:nvSpPr>
          <p:cNvPr id="30730" name="Rectangle 10"/>
          <p:cNvSpPr>
            <a:spLocks noChangeArrowheads="1"/>
          </p:cNvSpPr>
          <p:nvPr/>
        </p:nvSpPr>
        <p:spPr bwMode="auto">
          <a:xfrm>
            <a:off x="6324600" y="3962400"/>
            <a:ext cx="2635250" cy="457200"/>
          </a:xfrm>
          <a:prstGeom prst="rect">
            <a:avLst/>
          </a:prstGeom>
          <a:noFill/>
          <a:ln w="9525" algn="ctr">
            <a:noFill/>
            <a:miter lim="800000"/>
            <a:headEnd/>
            <a:tailEnd/>
          </a:ln>
        </p:spPr>
        <p:txBody>
          <a:bodyPr wrap="none">
            <a:spAutoFit/>
          </a:bodyPr>
          <a:lstStyle/>
          <a:p>
            <a:pPr>
              <a:spcBef>
                <a:spcPct val="50000"/>
              </a:spcBef>
            </a:pPr>
            <a:r>
              <a:rPr lang="zh-CN" altLang="en-US" sz="2400" b="1">
                <a:solidFill>
                  <a:srgbClr val="0000FF"/>
                </a:solidFill>
                <a:latin typeface="Verdana" pitchFamily="34" charset="0"/>
                <a:ea typeface="幼圆" pitchFamily="49" charset="-122"/>
              </a:rPr>
              <a:t>战国陶制四通水管</a:t>
            </a:r>
          </a:p>
        </p:txBody>
      </p:sp>
      <p:sp>
        <p:nvSpPr>
          <p:cNvPr id="30741" name="Text Box 21"/>
          <p:cNvSpPr txBox="1">
            <a:spLocks noChangeArrowheads="1"/>
          </p:cNvSpPr>
          <p:nvPr/>
        </p:nvSpPr>
        <p:spPr bwMode="auto">
          <a:xfrm>
            <a:off x="3048000" y="2895600"/>
            <a:ext cx="1409700" cy="457200"/>
          </a:xfrm>
          <a:prstGeom prst="rect">
            <a:avLst/>
          </a:prstGeom>
          <a:noFill/>
          <a:ln w="9525">
            <a:noFill/>
            <a:miter lim="800000"/>
            <a:headEnd/>
            <a:tailEnd/>
          </a:ln>
        </p:spPr>
        <p:txBody>
          <a:bodyPr wrap="none">
            <a:spAutoFit/>
          </a:bodyPr>
          <a:lstStyle/>
          <a:p>
            <a:r>
              <a:rPr lang="zh-CN" altLang="en-US" sz="2400" b="1">
                <a:solidFill>
                  <a:srgbClr val="0000FF"/>
                </a:solidFill>
                <a:ea typeface="幼圆" pitchFamily="49" charset="-122"/>
              </a:rPr>
              <a:t>秦兵马俑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0726"/>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307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7"/>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307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30728"/>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30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P spid="30729" grpId="0" autoUpdateAnimBg="0"/>
      <p:bldP spid="30730" grpId="0" autoUpdateAnimBg="0"/>
      <p:bldP spid="30741" grpId="0" autoUpdateAnimBg="0"/>
    </p:bldLst>
  </p:timing>
</p:sld>
</file>

<file path=ppt/theme/theme1.xml><?xml version="1.0" encoding="utf-8"?>
<a:theme xmlns:a="http://schemas.openxmlformats.org/drawingml/2006/main" name="模板二">
  <a:themeElements>
    <a:clrScheme name="模板二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模板二">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模板二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模板二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模板二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模板二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模板二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模板二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模板二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模板二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模板二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模板二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模板二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模板二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F:\yang\doctor paper\第八章\模板二.pot</Template>
  <TotalTime>3295</TotalTime>
  <Words>4013</Words>
  <Application>Microsoft Office PowerPoint</Application>
  <PresentationFormat>全屏显示(4:3)</PresentationFormat>
  <Paragraphs>447</Paragraphs>
  <Slides>79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79</vt:i4>
      </vt:variant>
    </vt:vector>
  </HeadingPairs>
  <TitlesOfParts>
    <vt:vector size="91" baseType="lpstr">
      <vt:lpstr>Arial</vt:lpstr>
      <vt:lpstr>宋体</vt:lpstr>
      <vt:lpstr>Calibri</vt:lpstr>
      <vt:lpstr>楷体_GB2312</vt:lpstr>
      <vt:lpstr>幼圆</vt:lpstr>
      <vt:lpstr>Wingdings</vt:lpstr>
      <vt:lpstr>Verdana</vt:lpstr>
      <vt:lpstr>MS UI Gothic</vt:lpstr>
      <vt:lpstr>黑体</vt:lpstr>
      <vt:lpstr>Times New Roman</vt:lpstr>
      <vt:lpstr>Garamond</vt:lpstr>
      <vt:lpstr>模板二</vt:lpstr>
      <vt:lpstr>幻灯片 1</vt:lpstr>
      <vt:lpstr>教材与学时安排</vt:lpstr>
      <vt:lpstr>幻灯片 3</vt:lpstr>
      <vt:lpstr>问题</vt:lpstr>
      <vt:lpstr>引言</vt:lpstr>
      <vt:lpstr>幻灯片 6</vt:lpstr>
      <vt:lpstr>1.1  材料与人类文明 </vt:lpstr>
      <vt:lpstr> I 石器时代（Stone Age） 400,000BC—4,500BC</vt:lpstr>
      <vt:lpstr>陶器</vt:lpstr>
      <vt:lpstr> 金属的出现</vt:lpstr>
      <vt:lpstr>II 青铜时代（Bronze Age） 3,500BC—1,000BC</vt:lpstr>
      <vt:lpstr>青铜：冶炼</vt:lpstr>
      <vt:lpstr>青铜：第一种合金</vt:lpstr>
      <vt:lpstr>青铜农具与青铜兵器</vt:lpstr>
      <vt:lpstr>《考工记》</vt:lpstr>
      <vt:lpstr>青铜时代——辉煌的青铜文明</vt:lpstr>
      <vt:lpstr>问鼎中原——礼器</vt:lpstr>
      <vt:lpstr>国之大事,在祀与戎——兵器 </vt:lpstr>
      <vt:lpstr>古蜀青铜文明——三星堆祭祀坑</vt:lpstr>
      <vt:lpstr>钟鸣鼎食——贵族的生活</vt:lpstr>
      <vt:lpstr>钟鸣鼎食——贵族的生活</vt:lpstr>
      <vt:lpstr>铁的发现</vt:lpstr>
      <vt:lpstr>幻灯片 23</vt:lpstr>
      <vt:lpstr>钢的出现1 —— 块炼铁渗碳钢</vt:lpstr>
      <vt:lpstr>铁冶炼1——块炼铁（锻铁）</vt:lpstr>
      <vt:lpstr>幻灯片 26</vt:lpstr>
      <vt:lpstr>近代炼钢技术的发展</vt:lpstr>
      <vt:lpstr>现代炼钢技术</vt:lpstr>
      <vt:lpstr>What？华夏文明的独特贡献</vt:lpstr>
      <vt:lpstr>幻灯片 30</vt:lpstr>
      <vt:lpstr>What？中国对世界冶金技术的杰出贡献            Why？ ——作业1</vt:lpstr>
      <vt:lpstr>IV 当代材料</vt:lpstr>
      <vt:lpstr>1.1.2  材料还将如何影响我们的生活与未来？ </vt:lpstr>
      <vt:lpstr>1. 信息材料 电子管——晶体管——集成电路</vt:lpstr>
      <vt:lpstr>幻灯片 35</vt:lpstr>
      <vt:lpstr>2. 空间/航空材料</vt:lpstr>
      <vt:lpstr>幻灯片 37</vt:lpstr>
      <vt:lpstr>高温合金——航空发动机</vt:lpstr>
      <vt:lpstr>幻灯片 39</vt:lpstr>
      <vt:lpstr>航天飞机</vt:lpstr>
      <vt:lpstr>幻灯片 41</vt:lpstr>
      <vt:lpstr>3. 能源材料</vt:lpstr>
      <vt:lpstr>核能材料</vt:lpstr>
      <vt:lpstr>4. 生物材料</vt:lpstr>
      <vt:lpstr>II 材料技术的发展改变着我们的生活——建筑</vt:lpstr>
      <vt:lpstr>II 材料技术的发展改变着我们的生活——计算机</vt:lpstr>
      <vt:lpstr>II 材料技术的发展改变着我们的生活——交通</vt:lpstr>
      <vt:lpstr>汽车</vt:lpstr>
      <vt:lpstr>幻灯片 49</vt:lpstr>
      <vt:lpstr>II 材料技术的发展改变着我们的生活</vt:lpstr>
      <vt:lpstr>幻灯片 51</vt:lpstr>
      <vt:lpstr>1912年发现了X-射线对晶体的作用并在随后被用于晶体衍射分析，使人们对固体材料微观结构的认识从最初的假想到科学的现实。 </vt:lpstr>
      <vt:lpstr>1932年发明了电子显微镜，把人们带到了微观世界的更深层次（10-7m）</vt:lpstr>
      <vt:lpstr>幻灯片 54</vt:lpstr>
      <vt:lpstr>幻灯片 55</vt:lpstr>
      <vt:lpstr>材料发展的历程示意图</vt:lpstr>
      <vt:lpstr>IV 材料发展趋势简介 </vt:lpstr>
      <vt:lpstr>材料的“生命周期” </vt:lpstr>
      <vt:lpstr>V 材料的可持续发展</vt:lpstr>
      <vt:lpstr>幻灯片 60</vt:lpstr>
      <vt:lpstr>幻灯片 61</vt:lpstr>
      <vt:lpstr>1.3  材料与工业（机械）工程</vt:lpstr>
      <vt:lpstr>工业工程是材料应用的重要领域 </vt:lpstr>
      <vt:lpstr>幻灯片 64</vt:lpstr>
      <vt:lpstr>幻灯片 65</vt:lpstr>
      <vt:lpstr>材料的失效——惨痛记忆1</vt:lpstr>
      <vt:lpstr>Titanic沉没原因</vt:lpstr>
      <vt:lpstr>惨痛记忆2——切尔诺贝利</vt:lpstr>
      <vt:lpstr>切尔诺贝利核事故——生态浩劫——完全消除的影响最少需要八百年。 </vt:lpstr>
      <vt:lpstr>幻灯片 70</vt:lpstr>
      <vt:lpstr>惨痛记忆3——哥伦比亚号航天飞机</vt:lpstr>
      <vt:lpstr>航天飞机的隔热瓦</vt:lpstr>
      <vt:lpstr>“材料贯穿于工业工程的始终。” </vt:lpstr>
      <vt:lpstr>幻灯片 74</vt:lpstr>
      <vt:lpstr>幻灯片 75</vt:lpstr>
      <vt:lpstr>材料科学与工程（ MSE ）四要素</vt:lpstr>
      <vt:lpstr>课程的主要目的</vt:lpstr>
      <vt:lpstr>贯穿全课程的“纲” </vt:lpstr>
      <vt:lpstr>课程的主要目的</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YangPing</cp:lastModifiedBy>
  <cp:revision>155</cp:revision>
  <dcterms:created xsi:type="dcterms:W3CDTF">2004-06-28T08:06:16Z</dcterms:created>
  <dcterms:modified xsi:type="dcterms:W3CDTF">2014-09-15T03:55:39Z</dcterms:modified>
</cp:coreProperties>
</file>